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image22.jpg" ContentType="image/jpeg"/>
  <Override PartName="/ppt/media/image32.jpg" ContentType="image/jpe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08"/>
  </p:notesMasterIdLst>
  <p:sldIdLst>
    <p:sldId id="256" r:id="rId2"/>
    <p:sldId id="421" r:id="rId3"/>
    <p:sldId id="320" r:id="rId4"/>
    <p:sldId id="360" r:id="rId5"/>
    <p:sldId id="365" r:id="rId6"/>
    <p:sldId id="366" r:id="rId7"/>
    <p:sldId id="396" r:id="rId8"/>
    <p:sldId id="364" r:id="rId9"/>
    <p:sldId id="418" r:id="rId10"/>
    <p:sldId id="419" r:id="rId11"/>
    <p:sldId id="368" r:id="rId12"/>
    <p:sldId id="369" r:id="rId13"/>
    <p:sldId id="371" r:id="rId14"/>
    <p:sldId id="417" r:id="rId15"/>
    <p:sldId id="372" r:id="rId16"/>
    <p:sldId id="370" r:id="rId17"/>
    <p:sldId id="374" r:id="rId18"/>
    <p:sldId id="414" r:id="rId19"/>
    <p:sldId id="375" r:id="rId20"/>
    <p:sldId id="376" r:id="rId21"/>
    <p:sldId id="377" r:id="rId22"/>
    <p:sldId id="327" r:id="rId23"/>
    <p:sldId id="378" r:id="rId24"/>
    <p:sldId id="383" r:id="rId25"/>
    <p:sldId id="380" r:id="rId26"/>
    <p:sldId id="381" r:id="rId27"/>
    <p:sldId id="382" r:id="rId28"/>
    <p:sldId id="415" r:id="rId29"/>
    <p:sldId id="385" r:id="rId30"/>
    <p:sldId id="386" r:id="rId31"/>
    <p:sldId id="334" r:id="rId32"/>
    <p:sldId id="335" r:id="rId33"/>
    <p:sldId id="387" r:id="rId34"/>
    <p:sldId id="388" r:id="rId35"/>
    <p:sldId id="389" r:id="rId36"/>
    <p:sldId id="384" r:id="rId37"/>
    <p:sldId id="337" r:id="rId38"/>
    <p:sldId id="420" r:id="rId39"/>
    <p:sldId id="390" r:id="rId40"/>
    <p:sldId id="391" r:id="rId41"/>
    <p:sldId id="340" r:id="rId42"/>
    <p:sldId id="341" r:id="rId43"/>
    <p:sldId id="342" r:id="rId44"/>
    <p:sldId id="343" r:id="rId45"/>
    <p:sldId id="344" r:id="rId46"/>
    <p:sldId id="392" r:id="rId47"/>
    <p:sldId id="345" r:id="rId48"/>
    <p:sldId id="346" r:id="rId49"/>
    <p:sldId id="347" r:id="rId50"/>
    <p:sldId id="348" r:id="rId51"/>
    <p:sldId id="353" r:id="rId52"/>
    <p:sldId id="274" r:id="rId53"/>
    <p:sldId id="275" r:id="rId54"/>
    <p:sldId id="257" r:id="rId55"/>
    <p:sldId id="258" r:id="rId56"/>
    <p:sldId id="259" r:id="rId57"/>
    <p:sldId id="260" r:id="rId58"/>
    <p:sldId id="397" r:id="rId59"/>
    <p:sldId id="261" r:id="rId60"/>
    <p:sldId id="262" r:id="rId61"/>
    <p:sldId id="263" r:id="rId62"/>
    <p:sldId id="264" r:id="rId63"/>
    <p:sldId id="265" r:id="rId64"/>
    <p:sldId id="266" r:id="rId65"/>
    <p:sldId id="268" r:id="rId66"/>
    <p:sldId id="272" r:id="rId67"/>
    <p:sldId id="273" r:id="rId68"/>
    <p:sldId id="276" r:id="rId69"/>
    <p:sldId id="277" r:id="rId70"/>
    <p:sldId id="278" r:id="rId71"/>
    <p:sldId id="398" r:id="rId72"/>
    <p:sldId id="399" r:id="rId73"/>
    <p:sldId id="422" r:id="rId74"/>
    <p:sldId id="400" r:id="rId75"/>
    <p:sldId id="279" r:id="rId76"/>
    <p:sldId id="281" r:id="rId77"/>
    <p:sldId id="282" r:id="rId78"/>
    <p:sldId id="283" r:id="rId79"/>
    <p:sldId id="284" r:id="rId80"/>
    <p:sldId id="287" r:id="rId81"/>
    <p:sldId id="288" r:id="rId82"/>
    <p:sldId id="401" r:id="rId83"/>
    <p:sldId id="290" r:id="rId84"/>
    <p:sldId id="291" r:id="rId85"/>
    <p:sldId id="292" r:id="rId86"/>
    <p:sldId id="403" r:id="rId87"/>
    <p:sldId id="293" r:id="rId88"/>
    <p:sldId id="423" r:id="rId89"/>
    <p:sldId id="296" r:id="rId90"/>
    <p:sldId id="354" r:id="rId91"/>
    <p:sldId id="297" r:id="rId92"/>
    <p:sldId id="298" r:id="rId93"/>
    <p:sldId id="299" r:id="rId94"/>
    <p:sldId id="300" r:id="rId95"/>
    <p:sldId id="301" r:id="rId96"/>
    <p:sldId id="406" r:id="rId97"/>
    <p:sldId id="303" r:id="rId98"/>
    <p:sldId id="304" r:id="rId99"/>
    <p:sldId id="408" r:id="rId100"/>
    <p:sldId id="407" r:id="rId101"/>
    <p:sldId id="306" r:id="rId102"/>
    <p:sldId id="409" r:id="rId103"/>
    <p:sldId id="410" r:id="rId104"/>
    <p:sldId id="411" r:id="rId105"/>
    <p:sldId id="358" r:id="rId106"/>
    <p:sldId id="413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6417" autoAdjust="0"/>
  </p:normalViewPr>
  <p:slideViewPr>
    <p:cSldViewPr>
      <p:cViewPr varScale="1">
        <p:scale>
          <a:sx n="86" d="100"/>
          <a:sy n="86" d="100"/>
        </p:scale>
        <p:origin x="-1190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7F3CF7-8E78-41B9-8853-0B7A52F6E50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FD06442-0AEC-49B4-A56B-BE5F753938A5}">
      <dgm:prSet phldrT="[Text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sz="2400" b="1" dirty="0">
              <a:latin typeface="Times New Roman"/>
              <a:cs typeface="Times New Roman"/>
            </a:rPr>
            <a:t>↓</a:t>
          </a:r>
          <a:r>
            <a:rPr lang="sr-Cyrl-RS" sz="2400" b="1" dirty="0">
              <a:latin typeface="Times New Roman"/>
              <a:cs typeface="Times New Roman"/>
            </a:rPr>
            <a:t> </a:t>
          </a:r>
          <a:r>
            <a:rPr lang="en-GB" sz="2400" b="1" dirty="0">
              <a:latin typeface="Times New Roman"/>
              <a:cs typeface="Times New Roman"/>
            </a:rPr>
            <a:t>20-25% of total mortality</a:t>
          </a:r>
          <a:endParaRPr lang="en-US" sz="2400" b="1" dirty="0"/>
        </a:p>
      </dgm:t>
    </dgm:pt>
    <dgm:pt modelId="{96D30718-1FA2-4FE1-BF06-687237B6E7DC}" type="parTrans" cxnId="{91818D36-559B-48EA-8C27-60C4297E84E3}">
      <dgm:prSet/>
      <dgm:spPr/>
      <dgm:t>
        <a:bodyPr/>
        <a:lstStyle/>
        <a:p>
          <a:endParaRPr lang="en-US"/>
        </a:p>
      </dgm:t>
    </dgm:pt>
    <dgm:pt modelId="{63DA910E-B5A0-4124-8B60-98209E444FE4}" type="sibTrans" cxnId="{91818D36-559B-48EA-8C27-60C4297E84E3}">
      <dgm:prSet/>
      <dgm:spPr/>
      <dgm:t>
        <a:bodyPr/>
        <a:lstStyle/>
        <a:p>
          <a:endParaRPr lang="en-US"/>
        </a:p>
      </dgm:t>
    </dgm:pt>
    <dgm:pt modelId="{A0A50DEA-E260-4995-8153-107C125233E8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2400" b="1" dirty="0">
              <a:latin typeface="Times New Roman"/>
              <a:cs typeface="Times New Roman"/>
            </a:rPr>
            <a:t>↓</a:t>
          </a:r>
          <a:r>
            <a:rPr lang="sr-Cyrl-RS" sz="2400" b="1" dirty="0">
              <a:latin typeface="Times New Roman"/>
              <a:cs typeface="Times New Roman"/>
            </a:rPr>
            <a:t> </a:t>
          </a:r>
          <a:r>
            <a:rPr lang="en-US" sz="2400" b="1" dirty="0">
              <a:latin typeface="Times New Roman"/>
              <a:cs typeface="Times New Roman"/>
            </a:rPr>
            <a:t>&gt; </a:t>
          </a:r>
          <a:r>
            <a:rPr lang="en-GB" sz="2400" b="1" dirty="0">
              <a:latin typeface="Times New Roman"/>
              <a:cs typeface="Times New Roman"/>
            </a:rPr>
            <a:t>50% risk of developing diabetes mellitus</a:t>
          </a:r>
          <a:endParaRPr lang="en-US" sz="2400" b="1" dirty="0"/>
        </a:p>
      </dgm:t>
    </dgm:pt>
    <dgm:pt modelId="{43F0D61E-FB42-414A-A96F-736E8A94D944}" type="parTrans" cxnId="{D8A137C4-000D-4BE3-99F5-60E70EE17CC5}">
      <dgm:prSet/>
      <dgm:spPr/>
      <dgm:t>
        <a:bodyPr/>
        <a:lstStyle/>
        <a:p>
          <a:endParaRPr lang="en-US"/>
        </a:p>
      </dgm:t>
    </dgm:pt>
    <dgm:pt modelId="{52A78DC3-E303-45EA-9031-C25A8B1C31B6}" type="sibTrans" cxnId="{D8A137C4-000D-4BE3-99F5-60E70EE17CC5}">
      <dgm:prSet/>
      <dgm:spPr/>
      <dgm:t>
        <a:bodyPr/>
        <a:lstStyle/>
        <a:p>
          <a:endParaRPr lang="en-US"/>
        </a:p>
      </dgm:t>
    </dgm:pt>
    <dgm:pt modelId="{70A0E1BF-F020-4B71-8EC8-2AF386B42298}">
      <dgm:prSet phldrT="[Text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b="1" dirty="0">
              <a:latin typeface="Times New Roman"/>
              <a:cs typeface="Times New Roman"/>
            </a:rPr>
            <a:t>↓</a:t>
          </a:r>
          <a:r>
            <a:rPr lang="sr-Cyrl-RS" b="1" dirty="0">
              <a:latin typeface="Times New Roman"/>
              <a:cs typeface="Times New Roman"/>
            </a:rPr>
            <a:t> 10 </a:t>
          </a:r>
          <a:r>
            <a:rPr lang="en-US" b="1" dirty="0">
              <a:latin typeface="Times New Roman"/>
              <a:cs typeface="Times New Roman"/>
            </a:rPr>
            <a:t>mm Hg </a:t>
          </a:r>
          <a:r>
            <a:rPr lang="en-GB" b="1" dirty="0">
              <a:latin typeface="Times New Roman"/>
              <a:cs typeface="Times New Roman"/>
            </a:rPr>
            <a:t>systolic and diastolic pressure</a:t>
          </a:r>
          <a:endParaRPr lang="en-US" b="1" dirty="0"/>
        </a:p>
      </dgm:t>
    </dgm:pt>
    <dgm:pt modelId="{7BF05181-47E6-426D-92FE-10F40F54B128}" type="parTrans" cxnId="{0C18F3FD-5203-41B0-AC9D-3A8E360E5A73}">
      <dgm:prSet/>
      <dgm:spPr/>
      <dgm:t>
        <a:bodyPr/>
        <a:lstStyle/>
        <a:p>
          <a:endParaRPr lang="en-US"/>
        </a:p>
      </dgm:t>
    </dgm:pt>
    <dgm:pt modelId="{80A81241-AA4A-4E15-ABB8-791A12FCA6B9}" type="sibTrans" cxnId="{0C18F3FD-5203-41B0-AC9D-3A8E360E5A73}">
      <dgm:prSet/>
      <dgm:spPr/>
      <dgm:t>
        <a:bodyPr/>
        <a:lstStyle/>
        <a:p>
          <a:endParaRPr lang="en-US"/>
        </a:p>
      </dgm:t>
    </dgm:pt>
    <dgm:pt modelId="{A07F876B-2390-4159-A83F-1EB6B780E069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2400" b="1" dirty="0">
              <a:latin typeface="Times New Roman"/>
              <a:cs typeface="Times New Roman"/>
            </a:rPr>
            <a:t>↓</a:t>
          </a:r>
          <a:r>
            <a:rPr lang="sr-Cyrl-RS" sz="2400" b="1" dirty="0">
              <a:latin typeface="Times New Roman"/>
              <a:cs typeface="Times New Roman"/>
            </a:rPr>
            <a:t> 10% </a:t>
          </a:r>
          <a:r>
            <a:rPr lang="en-GB" sz="2400" b="1" dirty="0">
              <a:latin typeface="Times New Roman"/>
              <a:cs typeface="Times New Roman"/>
            </a:rPr>
            <a:t>total cholesterol and 15% LDL</a:t>
          </a:r>
          <a:endParaRPr lang="en-US" sz="2400" b="1" dirty="0"/>
        </a:p>
      </dgm:t>
    </dgm:pt>
    <dgm:pt modelId="{8553FCF4-134E-4F1E-85D9-9AEA5392C5D4}" type="parTrans" cxnId="{818C8DBF-C0A3-4BD5-8C00-4B15A88D6C6A}">
      <dgm:prSet/>
      <dgm:spPr/>
      <dgm:t>
        <a:bodyPr/>
        <a:lstStyle/>
        <a:p>
          <a:endParaRPr lang="en-US"/>
        </a:p>
      </dgm:t>
    </dgm:pt>
    <dgm:pt modelId="{005290B5-DBA6-4BFC-B571-A43DE62CCA0A}" type="sibTrans" cxnId="{818C8DBF-C0A3-4BD5-8C00-4B15A88D6C6A}">
      <dgm:prSet/>
      <dgm:spPr/>
      <dgm:t>
        <a:bodyPr/>
        <a:lstStyle/>
        <a:p>
          <a:endParaRPr lang="en-US"/>
        </a:p>
      </dgm:t>
    </dgm:pt>
    <dgm:pt modelId="{867287D6-701E-44B4-B9BE-2E1204B1E641}" type="pres">
      <dgm:prSet presAssocID="{A37F3CF7-8E78-41B9-8853-0B7A52F6E5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3C5F80-2ACE-49DF-85E7-C9F391ED2AA8}" type="pres">
      <dgm:prSet presAssocID="{FFD06442-0AEC-49B4-A56B-BE5F753938A5}" presName="parentText" presStyleLbl="node1" presStyleIdx="0" presStyleCnt="2" custLinFactNeighborY="-470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3234C8-8FCA-4D53-B455-1F3A79D3E956}" type="pres">
      <dgm:prSet presAssocID="{FFD06442-0AEC-49B4-A56B-BE5F753938A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F2C0E0-77E1-41E4-A03F-2C6C362300C4}" type="pres">
      <dgm:prSet presAssocID="{70A0E1BF-F020-4B71-8EC8-2AF386B4229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8433D1-9A19-4F6E-B04E-1008F9F2E480}" type="pres">
      <dgm:prSet presAssocID="{70A0E1BF-F020-4B71-8EC8-2AF386B42298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5CDC85-01FE-476D-9E88-8B40943ECDD7}" type="presOf" srcId="{A0A50DEA-E260-4995-8153-107C125233E8}" destId="{D93234C8-8FCA-4D53-B455-1F3A79D3E956}" srcOrd="0" destOrd="0" presId="urn:microsoft.com/office/officeart/2005/8/layout/vList2"/>
    <dgm:cxn modelId="{D8A137C4-000D-4BE3-99F5-60E70EE17CC5}" srcId="{FFD06442-0AEC-49B4-A56B-BE5F753938A5}" destId="{A0A50DEA-E260-4995-8153-107C125233E8}" srcOrd="0" destOrd="0" parTransId="{43F0D61E-FB42-414A-A96F-736E8A94D944}" sibTransId="{52A78DC3-E303-45EA-9031-C25A8B1C31B6}"/>
    <dgm:cxn modelId="{62A7CE31-B547-4A15-AD9E-E22AC523B820}" type="presOf" srcId="{FFD06442-0AEC-49B4-A56B-BE5F753938A5}" destId="{EB3C5F80-2ACE-49DF-85E7-C9F391ED2AA8}" srcOrd="0" destOrd="0" presId="urn:microsoft.com/office/officeart/2005/8/layout/vList2"/>
    <dgm:cxn modelId="{91818D36-559B-48EA-8C27-60C4297E84E3}" srcId="{A37F3CF7-8E78-41B9-8853-0B7A52F6E50F}" destId="{FFD06442-0AEC-49B4-A56B-BE5F753938A5}" srcOrd="0" destOrd="0" parTransId="{96D30718-1FA2-4FE1-BF06-687237B6E7DC}" sibTransId="{63DA910E-B5A0-4124-8B60-98209E444FE4}"/>
    <dgm:cxn modelId="{3B9DBBAD-B165-4509-9D31-5B48F3ABA9C1}" type="presOf" srcId="{70A0E1BF-F020-4B71-8EC8-2AF386B42298}" destId="{04F2C0E0-77E1-41E4-A03F-2C6C362300C4}" srcOrd="0" destOrd="0" presId="urn:microsoft.com/office/officeart/2005/8/layout/vList2"/>
    <dgm:cxn modelId="{0C18F3FD-5203-41B0-AC9D-3A8E360E5A73}" srcId="{A37F3CF7-8E78-41B9-8853-0B7A52F6E50F}" destId="{70A0E1BF-F020-4B71-8EC8-2AF386B42298}" srcOrd="1" destOrd="0" parTransId="{7BF05181-47E6-426D-92FE-10F40F54B128}" sibTransId="{80A81241-AA4A-4E15-ABB8-791A12FCA6B9}"/>
    <dgm:cxn modelId="{80CD2FAD-BC2A-4B1F-BB52-C36E98A88D94}" type="presOf" srcId="{A07F876B-2390-4159-A83F-1EB6B780E069}" destId="{F88433D1-9A19-4F6E-B04E-1008F9F2E480}" srcOrd="0" destOrd="0" presId="urn:microsoft.com/office/officeart/2005/8/layout/vList2"/>
    <dgm:cxn modelId="{6B3A36BA-D93A-4589-8925-314F980F87B2}" type="presOf" srcId="{A37F3CF7-8E78-41B9-8853-0B7A52F6E50F}" destId="{867287D6-701E-44B4-B9BE-2E1204B1E641}" srcOrd="0" destOrd="0" presId="urn:microsoft.com/office/officeart/2005/8/layout/vList2"/>
    <dgm:cxn modelId="{818C8DBF-C0A3-4BD5-8C00-4B15A88D6C6A}" srcId="{70A0E1BF-F020-4B71-8EC8-2AF386B42298}" destId="{A07F876B-2390-4159-A83F-1EB6B780E069}" srcOrd="0" destOrd="0" parTransId="{8553FCF4-134E-4F1E-85D9-9AEA5392C5D4}" sibTransId="{005290B5-DBA6-4BFC-B571-A43DE62CCA0A}"/>
    <dgm:cxn modelId="{6685C582-019F-4E05-B9FD-224C649E2AA7}" type="presParOf" srcId="{867287D6-701E-44B4-B9BE-2E1204B1E641}" destId="{EB3C5F80-2ACE-49DF-85E7-C9F391ED2AA8}" srcOrd="0" destOrd="0" presId="urn:microsoft.com/office/officeart/2005/8/layout/vList2"/>
    <dgm:cxn modelId="{B614FE62-0B33-4A79-8FFC-A9A8F5B7B7AA}" type="presParOf" srcId="{867287D6-701E-44B4-B9BE-2E1204B1E641}" destId="{D93234C8-8FCA-4D53-B455-1F3A79D3E956}" srcOrd="1" destOrd="0" presId="urn:microsoft.com/office/officeart/2005/8/layout/vList2"/>
    <dgm:cxn modelId="{F341188F-278D-4993-82B3-CF6D3C536017}" type="presParOf" srcId="{867287D6-701E-44B4-B9BE-2E1204B1E641}" destId="{04F2C0E0-77E1-41E4-A03F-2C6C362300C4}" srcOrd="2" destOrd="0" presId="urn:microsoft.com/office/officeart/2005/8/layout/vList2"/>
    <dgm:cxn modelId="{598D9F0F-0BB0-4B3F-BB96-12BF3DCFE509}" type="presParOf" srcId="{867287D6-701E-44B4-B9BE-2E1204B1E641}" destId="{F88433D1-9A19-4F6E-B04E-1008F9F2E48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3C5F80-2ACE-49DF-85E7-C9F391ED2AA8}">
      <dsp:nvSpPr>
        <dsp:cNvPr id="0" name=""/>
        <dsp:cNvSpPr/>
      </dsp:nvSpPr>
      <dsp:spPr>
        <a:xfrm>
          <a:off x="0" y="1"/>
          <a:ext cx="5638800" cy="91260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latin typeface="Times New Roman"/>
              <a:cs typeface="Times New Roman"/>
            </a:rPr>
            <a:t>↓</a:t>
          </a:r>
          <a:r>
            <a:rPr lang="sr-Cyrl-RS" sz="2400" b="1" kern="1200" dirty="0">
              <a:latin typeface="Times New Roman"/>
              <a:cs typeface="Times New Roman"/>
            </a:rPr>
            <a:t> </a:t>
          </a:r>
          <a:r>
            <a:rPr lang="en-GB" sz="2400" b="1" kern="1200" dirty="0">
              <a:latin typeface="Times New Roman"/>
              <a:cs typeface="Times New Roman"/>
            </a:rPr>
            <a:t>20-25% of total mortality</a:t>
          </a:r>
          <a:endParaRPr lang="en-US" sz="2400" b="1" kern="1200" dirty="0"/>
        </a:p>
      </dsp:txBody>
      <dsp:txXfrm>
        <a:off x="44549" y="44550"/>
        <a:ext cx="5549702" cy="823502"/>
      </dsp:txXfrm>
    </dsp:sp>
    <dsp:sp modelId="{D93234C8-8FCA-4D53-B455-1F3A79D3E956}">
      <dsp:nvSpPr>
        <dsp:cNvPr id="0" name=""/>
        <dsp:cNvSpPr/>
      </dsp:nvSpPr>
      <dsp:spPr>
        <a:xfrm>
          <a:off x="0" y="945910"/>
          <a:ext cx="5638800" cy="707940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32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b="1" kern="1200" dirty="0">
              <a:latin typeface="Times New Roman"/>
              <a:cs typeface="Times New Roman"/>
            </a:rPr>
            <a:t>↓</a:t>
          </a:r>
          <a:r>
            <a:rPr lang="sr-Cyrl-RS" sz="2400" b="1" kern="1200" dirty="0">
              <a:latin typeface="Times New Roman"/>
              <a:cs typeface="Times New Roman"/>
            </a:rPr>
            <a:t> </a:t>
          </a:r>
          <a:r>
            <a:rPr lang="en-US" sz="2400" b="1" kern="1200" dirty="0">
              <a:latin typeface="Times New Roman"/>
              <a:cs typeface="Times New Roman"/>
            </a:rPr>
            <a:t>&gt; </a:t>
          </a:r>
          <a:r>
            <a:rPr lang="en-GB" sz="2400" b="1" kern="1200" dirty="0">
              <a:latin typeface="Times New Roman"/>
              <a:cs typeface="Times New Roman"/>
            </a:rPr>
            <a:t>50% risk of developing diabetes mellitus</a:t>
          </a:r>
          <a:endParaRPr lang="en-US" sz="2400" b="1" kern="1200" dirty="0"/>
        </a:p>
      </dsp:txBody>
      <dsp:txXfrm>
        <a:off x="0" y="945910"/>
        <a:ext cx="5638800" cy="707940"/>
      </dsp:txXfrm>
    </dsp:sp>
    <dsp:sp modelId="{04F2C0E0-77E1-41E4-A03F-2C6C362300C4}">
      <dsp:nvSpPr>
        <dsp:cNvPr id="0" name=""/>
        <dsp:cNvSpPr/>
      </dsp:nvSpPr>
      <dsp:spPr>
        <a:xfrm>
          <a:off x="0" y="1653850"/>
          <a:ext cx="5638800" cy="912600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latin typeface="Times New Roman"/>
              <a:cs typeface="Times New Roman"/>
            </a:rPr>
            <a:t>↓</a:t>
          </a:r>
          <a:r>
            <a:rPr lang="sr-Cyrl-RS" sz="2400" b="1" kern="1200" dirty="0">
              <a:latin typeface="Times New Roman"/>
              <a:cs typeface="Times New Roman"/>
            </a:rPr>
            <a:t> 10 </a:t>
          </a:r>
          <a:r>
            <a:rPr lang="en-US" sz="2400" b="1" kern="1200" dirty="0">
              <a:latin typeface="Times New Roman"/>
              <a:cs typeface="Times New Roman"/>
            </a:rPr>
            <a:t>mm Hg </a:t>
          </a:r>
          <a:r>
            <a:rPr lang="en-GB" sz="2400" b="1" kern="1200" dirty="0">
              <a:latin typeface="Times New Roman"/>
              <a:cs typeface="Times New Roman"/>
            </a:rPr>
            <a:t>systolic and diastolic pressure</a:t>
          </a:r>
          <a:endParaRPr lang="en-US" sz="2400" b="1" kern="1200" dirty="0"/>
        </a:p>
      </dsp:txBody>
      <dsp:txXfrm>
        <a:off x="44549" y="1698399"/>
        <a:ext cx="5549702" cy="823502"/>
      </dsp:txXfrm>
    </dsp:sp>
    <dsp:sp modelId="{F88433D1-9A19-4F6E-B04E-1008F9F2E480}">
      <dsp:nvSpPr>
        <dsp:cNvPr id="0" name=""/>
        <dsp:cNvSpPr/>
      </dsp:nvSpPr>
      <dsp:spPr>
        <a:xfrm>
          <a:off x="0" y="2566450"/>
          <a:ext cx="5638800" cy="397440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32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b="1" kern="1200" dirty="0">
              <a:latin typeface="Times New Roman"/>
              <a:cs typeface="Times New Roman"/>
            </a:rPr>
            <a:t>↓</a:t>
          </a:r>
          <a:r>
            <a:rPr lang="sr-Cyrl-RS" sz="2400" b="1" kern="1200" dirty="0">
              <a:latin typeface="Times New Roman"/>
              <a:cs typeface="Times New Roman"/>
            </a:rPr>
            <a:t> 10% </a:t>
          </a:r>
          <a:r>
            <a:rPr lang="en-GB" sz="2400" b="1" kern="1200" dirty="0">
              <a:latin typeface="Times New Roman"/>
              <a:cs typeface="Times New Roman"/>
            </a:rPr>
            <a:t>total cholesterol and 15% LDL</a:t>
          </a:r>
          <a:endParaRPr lang="en-US" sz="2400" b="1" kern="1200" dirty="0"/>
        </a:p>
      </dsp:txBody>
      <dsp:txXfrm>
        <a:off x="0" y="2566450"/>
        <a:ext cx="5638800" cy="397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FA2B70-D71A-4F25-B1B7-D6FC742E3E01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E98F7-694F-4FAF-B2FC-A1FC07D85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901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E98F7-694F-4FAF-B2FC-A1FC07D857C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369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E98F7-694F-4FAF-B2FC-A1FC07D857C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150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E98F7-694F-4FAF-B2FC-A1FC07D857C0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872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E98F7-694F-4FAF-B2FC-A1FC07D857C0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87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F0E78C4-3FD1-4DFB-B7DA-FE9355523CD9}" type="datetimeFigureOut">
              <a:rPr lang="en-US" smtClean="0"/>
              <a:pPr/>
              <a:t>1/14/2024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0050AB0-E24A-4B7D-A885-8E5D226C94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4191000"/>
            <a:ext cx="74676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effectLst/>
                <a:latin typeface="Times New Roman" pitchFamily="18" charset="0"/>
                <a:cs typeface="Times New Roman" pitchFamily="18" charset="0"/>
              </a:rPr>
              <a:t>Disorders of protein metabolism and </a:t>
            </a:r>
            <a:r>
              <a:rPr lang="sr-Latn-RS" b="1" dirty="0" smtClean="0">
                <a:effectLst/>
                <a:latin typeface="Times New Roman" pitchFamily="18" charset="0"/>
                <a:cs typeface="Times New Roman" pitchFamily="18" charset="0"/>
              </a:rPr>
              <a:t>disorders of</a:t>
            </a:r>
            <a:r>
              <a:rPr lang="sr-Cyrl-RS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effectLst/>
                <a:latin typeface="Times New Roman" pitchFamily="18" charset="0"/>
                <a:cs typeface="Times New Roman" pitchFamily="18" charset="0"/>
              </a:rPr>
              <a:t>energy </a:t>
            </a:r>
            <a:r>
              <a:rPr lang="en-US" b="1" dirty="0" err="1" smtClean="0">
                <a:effectLst/>
                <a:latin typeface="Times New Roman" pitchFamily="18" charset="0"/>
                <a:cs typeface="Times New Roman" pitchFamily="18" charset="0"/>
              </a:rPr>
              <a:t>bala</a:t>
            </a:r>
            <a:r>
              <a:rPr lang="sr-Latn-RS" b="1" dirty="0" smtClean="0">
                <a:effectLst/>
                <a:latin typeface="Times New Roman" pitchFamily="18" charset="0"/>
                <a:cs typeface="Times New Roman" pitchFamily="18" charset="0"/>
              </a:rPr>
              <a:t>nce</a:t>
            </a:r>
            <a:br>
              <a:rPr lang="sr-Latn-RS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Latn-R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b="1" dirty="0">
                <a:latin typeface="Times New Roman" pitchFamily="18" charset="0"/>
                <a:cs typeface="Times New Roman" pitchFamily="18" charset="0"/>
              </a:rPr>
            </a:br>
            <a:r>
              <a:rPr lang="en-GB" b="1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US" sz="2700" spc="-5" dirty="0">
                <a:effectLst/>
                <a:latin typeface="Times New Roman" pitchFamily="18" charset="0"/>
                <a:cs typeface="Times New Roman" pitchFamily="18" charset="0"/>
              </a:rPr>
              <a:t>Department</a:t>
            </a:r>
            <a:r>
              <a:rPr lang="en-US" sz="2700" spc="-45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>
                <a:effectLst/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sz="2700" spc="-35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smtClean="0">
                <a:effectLst/>
                <a:latin typeface="Times New Roman" pitchFamily="18" charset="0"/>
                <a:cs typeface="Times New Roman" pitchFamily="18" charset="0"/>
              </a:rPr>
              <a:t>Pathophysiology </a:t>
            </a:r>
            <a:r>
              <a:rPr lang="en-US" sz="2700" spc="-585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700" spc="-585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2700" spc="-585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effectLst/>
                <a:latin typeface="Times New Roman" pitchFamily="18" charset="0"/>
                <a:cs typeface="Times New Roman" pitchFamily="18" charset="0"/>
              </a:rPr>
              <a:t>Faculty </a:t>
            </a:r>
            <a:r>
              <a:rPr lang="en-US" sz="2700" dirty="0">
                <a:effectLst/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700" dirty="0" smtClean="0">
                <a:effectLst/>
                <a:latin typeface="Times New Roman" pitchFamily="18" charset="0"/>
                <a:cs typeface="Times New Roman" pitchFamily="18" charset="0"/>
              </a:rPr>
              <a:t>Medical </a:t>
            </a:r>
            <a:r>
              <a:rPr lang="en-US" sz="2700" dirty="0">
                <a:effectLst/>
                <a:latin typeface="Times New Roman" pitchFamily="18" charset="0"/>
                <a:cs typeface="Times New Roman" pitchFamily="18" charset="0"/>
              </a:rPr>
              <a:t>sciences </a:t>
            </a:r>
            <a:r>
              <a:rPr lang="en-US" sz="2700" spc="5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700" spc="5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2700" spc="5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effectLst/>
                <a:latin typeface="Times New Roman" pitchFamily="18" charset="0"/>
                <a:cs typeface="Times New Roman" pitchFamily="18" charset="0"/>
              </a:rPr>
              <a:t>University</a:t>
            </a:r>
            <a:r>
              <a:rPr lang="en-US" sz="2700" spc="-6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>
                <a:effectLst/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700" dirty="0" err="1">
                <a:effectLst/>
                <a:latin typeface="Times New Roman" pitchFamily="18" charset="0"/>
                <a:cs typeface="Times New Roman" pitchFamily="18" charset="0"/>
              </a:rPr>
              <a:t>Kragujevac</a:t>
            </a:r>
            <a:r>
              <a:rPr lang="en-US" sz="27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27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3200" b="1" dirty="0">
                <a:effectLst/>
                <a:latin typeface="Times New Roman" pitchFamily="18" charset="0"/>
                <a:cs typeface="Times New Roman" pitchFamily="18" charset="0"/>
              </a:rPr>
              <a:t>Digestion, absorption and metabolism of proteins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5240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 the intestine, </a:t>
            </a:r>
            <a:r>
              <a:rPr 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trypsinogen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is first activated into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trypsin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under the action of intestinal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enterokinase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Trypsin then activates other inactive enzymes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rypsin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and chymotrypsin</a:t>
            </a:r>
            <a:r>
              <a:rPr lang="sr-Latn-R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break down polypeptides into dipeptides.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arboxypeptidases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A and B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break down dipeptides to amino acids.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mino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acids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are then absorbed by active transport in the ileum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06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Pathophysiology of obesity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Other factors that signal satiety include </a:t>
            </a:r>
            <a:r>
              <a:rPr lang="sr-Latn-RS" sz="2400" b="1" dirty="0">
                <a:latin typeface="Times New Roman" pitchFamily="18" charset="0"/>
                <a:cs typeface="Times New Roman" pitchFamily="18" charset="0"/>
              </a:rPr>
              <a:t>gastrointestinal filling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 (causing stretch inhibitory signals to supress the feeding center) and </a:t>
            </a:r>
            <a:r>
              <a:rPr lang="sr-Latn-RS" sz="2400" b="1" dirty="0">
                <a:latin typeface="Times New Roman" pitchFamily="18" charset="0"/>
                <a:cs typeface="Times New Roman" pitchFamily="18" charset="0"/>
              </a:rPr>
              <a:t>humoral factors through the gastrointestinal hormone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, cholecystokinin, as well as the hormones glucagon and insulin, which supress neurogenic feeding signals from the brain.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Appetite is also regulated by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emotional factors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(cerebral cortically induced) and may have little relationship to actual hunger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24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Leptin</a:t>
            </a:r>
            <a:endParaRPr lang="en-US" sz="40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371600"/>
            <a:ext cx="3657600" cy="52578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The hormone of fat cells (adipocytes) passes through the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brain-blood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barrier, binds to receptors in the hypothalamus and leads to a feeling of satiety and increases energy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consumption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Anorexigenic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hormone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905000"/>
            <a:ext cx="3581400" cy="3281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4419600" y="60198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Friedman</a:t>
            </a: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 Ј.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Nature Medicine </a:t>
            </a: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2010;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1100–1106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19400" y="227112"/>
            <a:ext cx="4800600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Pr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mar</a:t>
            </a:r>
            <a:r>
              <a:rPr sz="2800" b="1" spc="-5" dirty="0">
                <a:effectLst/>
                <a:latin typeface="Times New Roman" pitchFamily="18" charset="0"/>
                <a:cs typeface="Times New Roman" pitchFamily="18" charset="0"/>
              </a:rPr>
              <a:t>y</a:t>
            </a:r>
            <a:r>
              <a:rPr sz="2800" b="1" spc="-21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spc="-100" dirty="0" smtClean="0">
                <a:effectLst/>
                <a:latin typeface="Times New Roman" pitchFamily="18" charset="0"/>
                <a:cs typeface="Times New Roman" pitchFamily="18" charset="0"/>
              </a:rPr>
              <a:t>ob</a:t>
            </a:r>
            <a:r>
              <a:rPr sz="2800" b="1" spc="-105" dirty="0" smtClean="0"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sz="2800" b="1" spc="-100" dirty="0" smtClean="0">
                <a:effectLst/>
                <a:latin typeface="Times New Roman" pitchFamily="18" charset="0"/>
                <a:cs typeface="Times New Roman" pitchFamily="18" charset="0"/>
              </a:rPr>
              <a:t>sit</a:t>
            </a:r>
            <a:r>
              <a:rPr sz="2800" b="1" spc="-5" dirty="0" smtClean="0">
                <a:effectLst/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800" b="1" spc="-5" dirty="0" smtClean="0">
                <a:effectLst/>
                <a:latin typeface="Times New Roman" pitchFamily="18" charset="0"/>
                <a:cs typeface="Times New Roman" pitchFamily="18" charset="0"/>
              </a:rPr>
              <a:t>-is usually related to </a:t>
            </a:r>
            <a:r>
              <a:rPr lang="en-US" sz="2800" b="1" spc="-5" dirty="0" err="1" smtClean="0">
                <a:effectLst/>
                <a:latin typeface="Times New Roman" pitchFamily="18" charset="0"/>
                <a:cs typeface="Times New Roman" pitchFamily="18" charset="0"/>
              </a:rPr>
              <a:t>leptin</a:t>
            </a:r>
            <a:endParaRPr sz="28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95400" y="1371600"/>
            <a:ext cx="7391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15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1200" y="457200"/>
            <a:ext cx="540766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3600" b="1" spc="-105" dirty="0">
                <a:effectLst/>
                <a:latin typeface="Times New Roman" pitchFamily="18" charset="0"/>
                <a:cs typeface="Times New Roman" pitchFamily="18" charset="0"/>
              </a:rPr>
              <a:t>Sec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ond</a:t>
            </a:r>
            <a:r>
              <a:rPr sz="3600" b="1" spc="-105" dirty="0">
                <a:effectLst/>
                <a:latin typeface="Times New Roman" pitchFamily="18" charset="0"/>
                <a:cs typeface="Times New Roman" pitchFamily="18" charset="0"/>
              </a:rPr>
              <a:t>ar</a:t>
            </a:r>
            <a:r>
              <a:rPr sz="3600" b="1" spc="-5" dirty="0">
                <a:effectLst/>
                <a:latin typeface="Times New Roman" pitchFamily="18" charset="0"/>
                <a:cs typeface="Times New Roman" pitchFamily="18" charset="0"/>
              </a:rPr>
              <a:t>y</a:t>
            </a:r>
            <a:r>
              <a:rPr sz="3600" b="1" spc="-254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ob</a:t>
            </a:r>
            <a:r>
              <a:rPr sz="3600" b="1" spc="-105" dirty="0"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sit</a:t>
            </a:r>
            <a:r>
              <a:rPr sz="3600" b="1" spc="-5" dirty="0">
                <a:effectLst/>
                <a:latin typeface="Times New Roman" pitchFamily="18" charset="0"/>
                <a:cs typeface="Times New Roman" pitchFamily="18" charset="0"/>
              </a:rPr>
              <a:t>y</a:t>
            </a:r>
            <a:endParaRPr sz="3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95400" y="1568616"/>
            <a:ext cx="4465320" cy="2948243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95580" indent="-182880">
              <a:lnSpc>
                <a:spcPct val="100000"/>
              </a:lnSpc>
              <a:spcBef>
                <a:spcPts val="770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buFont typeface="Microsoft Sans Serif"/>
              <a:buChar char="•"/>
              <a:tabLst>
                <a:tab pos="195580" algn="l"/>
              </a:tabLst>
            </a:pP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As part</a:t>
            </a:r>
            <a:r>
              <a:rPr sz="2600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292934"/>
                </a:solidFill>
                <a:latin typeface="Times New Roman"/>
                <a:cs typeface="Times New Roman"/>
              </a:rPr>
              <a:t>of</a:t>
            </a:r>
            <a:r>
              <a:rPr sz="2600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other</a:t>
            </a:r>
            <a:r>
              <a:rPr sz="2600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diseases:</a:t>
            </a:r>
            <a:endParaRPr sz="2600" dirty="0">
              <a:latin typeface="Times New Roman"/>
              <a:cs typeface="Times New Roman"/>
            </a:endParaRPr>
          </a:p>
          <a:p>
            <a:pPr marL="250190" indent="-238125">
              <a:lnSpc>
                <a:spcPct val="100000"/>
              </a:lnSpc>
              <a:spcBef>
                <a:spcPts val="675"/>
              </a:spcBef>
              <a:buClr>
                <a:schemeClr val="tx2">
                  <a:lumMod val="60000"/>
                  <a:lumOff val="40000"/>
                </a:schemeClr>
              </a:buClr>
              <a:buSzPct val="80357"/>
              <a:buFont typeface="Wingdings"/>
              <a:buChar char=""/>
              <a:tabLst>
                <a:tab pos="250825" algn="l"/>
              </a:tabLst>
            </a:pP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diabetes</a:t>
            </a:r>
            <a:r>
              <a:rPr sz="2600" spc="-5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mellitus,</a:t>
            </a:r>
            <a:endParaRPr sz="2600" dirty="0">
              <a:latin typeface="Times New Roman"/>
              <a:cs typeface="Times New Roman"/>
            </a:endParaRPr>
          </a:p>
          <a:p>
            <a:pPr marL="250190" indent="-238125">
              <a:lnSpc>
                <a:spcPct val="100000"/>
              </a:lnSpc>
              <a:spcBef>
                <a:spcPts val="675"/>
              </a:spcBef>
              <a:buClr>
                <a:schemeClr val="tx2">
                  <a:lumMod val="60000"/>
                  <a:lumOff val="40000"/>
                </a:schemeClr>
              </a:buClr>
              <a:buSzPct val="80357"/>
              <a:buFont typeface="Wingdings"/>
              <a:buChar char=""/>
              <a:tabLst>
                <a:tab pos="250825" algn="l"/>
              </a:tabLst>
            </a:pPr>
            <a:r>
              <a:rPr sz="2600" spc="-5" dirty="0" err="1" smtClean="0">
                <a:solidFill>
                  <a:srgbClr val="292934"/>
                </a:solidFill>
                <a:latin typeface="Times New Roman"/>
                <a:cs typeface="Times New Roman"/>
              </a:rPr>
              <a:t>hypogonadism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,</a:t>
            </a:r>
            <a:endParaRPr sz="2600" dirty="0">
              <a:latin typeface="Times New Roman"/>
              <a:cs typeface="Times New Roman"/>
            </a:endParaRPr>
          </a:p>
          <a:p>
            <a:pPr marL="250190" indent="-238125">
              <a:lnSpc>
                <a:spcPct val="100000"/>
              </a:lnSpc>
              <a:spcBef>
                <a:spcPts val="670"/>
              </a:spcBef>
              <a:buClr>
                <a:schemeClr val="tx2">
                  <a:lumMod val="60000"/>
                  <a:lumOff val="40000"/>
                </a:schemeClr>
              </a:buClr>
              <a:buSzPct val="80357"/>
              <a:buFont typeface="Wingdings"/>
              <a:buChar char=""/>
              <a:tabLst>
                <a:tab pos="250825" algn="l"/>
              </a:tabLst>
            </a:pP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Cushing</a:t>
            </a:r>
            <a:r>
              <a:rPr sz="2600" spc="-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syndrome,</a:t>
            </a:r>
            <a:endParaRPr sz="2600" dirty="0">
              <a:latin typeface="Times New Roman"/>
              <a:cs typeface="Times New Roman"/>
            </a:endParaRPr>
          </a:p>
          <a:p>
            <a:pPr marL="250190" indent="-238125">
              <a:lnSpc>
                <a:spcPct val="100000"/>
              </a:lnSpc>
              <a:spcBef>
                <a:spcPts val="675"/>
              </a:spcBef>
              <a:buClr>
                <a:schemeClr val="tx2">
                  <a:lumMod val="60000"/>
                  <a:lumOff val="40000"/>
                </a:schemeClr>
              </a:buClr>
              <a:buSzPct val="80357"/>
              <a:buFont typeface="Wingdings"/>
              <a:buChar char=""/>
              <a:tabLst>
                <a:tab pos="250825" algn="l"/>
              </a:tabLst>
            </a:pPr>
            <a:r>
              <a:rPr sz="2600" dirty="0">
                <a:solidFill>
                  <a:srgbClr val="292934"/>
                </a:solidFill>
                <a:latin typeface="Times New Roman"/>
                <a:cs typeface="Times New Roman"/>
              </a:rPr>
              <a:t>hypothyroidism,</a:t>
            </a:r>
            <a:endParaRPr sz="2600" dirty="0">
              <a:latin typeface="Times New Roman"/>
              <a:cs typeface="Times New Roman"/>
            </a:endParaRPr>
          </a:p>
          <a:p>
            <a:pPr marL="250190" indent="-238125">
              <a:lnSpc>
                <a:spcPct val="100000"/>
              </a:lnSpc>
              <a:spcBef>
                <a:spcPts val="670"/>
              </a:spcBef>
              <a:buClr>
                <a:schemeClr val="tx2">
                  <a:lumMod val="60000"/>
                  <a:lumOff val="40000"/>
                </a:schemeClr>
              </a:buClr>
              <a:buSzPct val="80357"/>
              <a:buFont typeface="Wingdings"/>
              <a:buChar char=""/>
              <a:tabLst>
                <a:tab pos="250825" algn="l"/>
              </a:tabLst>
            </a:pP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polycystic</a:t>
            </a:r>
            <a:r>
              <a:rPr sz="2600" spc="-4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ovary</a:t>
            </a:r>
            <a:r>
              <a:rPr sz="2600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syndrome…</a:t>
            </a:r>
            <a:endParaRPr sz="2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0680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8200" y="457200"/>
            <a:ext cx="7738533" cy="590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Effects of 10% overweight reduction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32004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76121401"/>
              </p:ext>
            </p:extLst>
          </p:nvPr>
        </p:nvGraphicFramePr>
        <p:xfrm>
          <a:off x="3352800" y="2286000"/>
          <a:ext cx="5638800" cy="299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0495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66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3200" dirty="0">
                <a:effectLst/>
                <a:latin typeface="Times New Roman" pitchFamily="18" charset="0"/>
                <a:cs typeface="Times New Roman" pitchFamily="18" charset="0"/>
              </a:rPr>
              <a:t>Digestion, absorption and metabolism of proteins</a:t>
            </a:r>
            <a:endParaRPr lang="en-US" sz="32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6764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digestion of protein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begins in the stomach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However, pancreatic and small intestinal proteases hydrolyze intact proteins into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tripeptides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dipeptides, and free amino acids for absorption.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metabolism of protein is controlled predominantly by the liver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Two significant reactions occur: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deamination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transamination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17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Deamination and transamination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76400"/>
            <a:ext cx="7498080" cy="4800600"/>
          </a:xfrm>
        </p:spPr>
        <p:txBody>
          <a:bodyPr>
            <a:normAutofit lnSpcReduction="10000"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Deamination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is the process by which the amino group is removed from the amino acid molecule.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carbon skeleton that remains can be converted to some of the same intermediates formed during glucose and fatty acid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metabol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sm.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Deamination is the first step in the process of gluconeogenesis.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sr-Latn-R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samination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is the process by which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nonessentional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amino acids are synthesized.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amino group is transferred from one amino acid to a suitable carbon skeleton.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51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dirty="0">
                <a:effectLst/>
                <a:latin typeface="Times New Roman" pitchFamily="18" charset="0"/>
                <a:cs typeface="Times New Roman" pitchFamily="18" charset="0"/>
              </a:rPr>
              <a:t>Digestion, absorption and metabolism of proteins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002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end-products of protein metabolism therefore depend on the process of deamination or transamination.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Through deamination the amino group is converted from ammonia to urea for ultimate excretion by the kidney.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end-product of transamination is the synthesis of new amino acids.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19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"/>
            <a:ext cx="68580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76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The functions of protein</a:t>
            </a:r>
            <a:endParaRPr lang="en-US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7526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All protein is functional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Any loss of protein represents loss of function.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primary function of protein is to build and repair tissue.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Protein also: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Provides energy 4/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/g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Forms enzymes, hormones, cells, and antibodies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Transport lipids, vitamins, drugs, and other substances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Maintains normal osmotic forces in the blood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95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Nitrogen balance</a:t>
            </a:r>
            <a:endParaRPr lang="en-US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498080" cy="4800600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Nitrogen balance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(NB) is the amount of protein required to allow for normal physiological functioning.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NB studies are useful in determining the amount of protein required to remain in nitrogen homeostasis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Calculation of NB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Intake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protein intake in grams= g nitrogen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(16% of intake protein is nitrogen)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Output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urinary urea nitrogen + 4g (losses through 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lungs, skin, feces…)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NB = intake - output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54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7200"/>
            <a:ext cx="7972425" cy="6019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750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Nitrogen 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balance-example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patient with a protein intake of 60g in 24 hours has a urinary urea nitrogen loss of 10g/24h.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Input: 16% of 60g = 9.6g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Output: 10g+4g in skin, feces = 14g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NB= 9.6g -14g = - 4.4g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patient is in negative nitrogen balance.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92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600" y="491609"/>
            <a:ext cx="73152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3600" b="1" spc="-110" dirty="0">
                <a:effectLst/>
                <a:latin typeface="Times New Roman" pitchFamily="18" charset="0"/>
                <a:cs typeface="Times New Roman" pitchFamily="18" charset="0"/>
              </a:rPr>
              <a:t>D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iso</a:t>
            </a:r>
            <a:r>
              <a:rPr sz="3600" b="1" spc="-105" dirty="0"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d</a:t>
            </a:r>
            <a:r>
              <a:rPr sz="3600" b="1" spc="-105" dirty="0">
                <a:effectLst/>
                <a:latin typeface="Times New Roman" pitchFamily="18" charset="0"/>
                <a:cs typeface="Times New Roman" pitchFamily="18" charset="0"/>
              </a:rPr>
              <a:t>er</a:t>
            </a:r>
            <a:r>
              <a:rPr sz="3600" b="1" spc="-5" dirty="0">
                <a:effectLst/>
                <a:latin typeface="Times New Roman" pitchFamily="18" charset="0"/>
                <a:cs typeface="Times New Roman" pitchFamily="18" charset="0"/>
              </a:rPr>
              <a:t>s</a:t>
            </a:r>
            <a:r>
              <a:rPr sz="3600" b="1" spc="-229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o</a:t>
            </a:r>
            <a:r>
              <a:rPr sz="3600" b="1" spc="-5" dirty="0">
                <a:effectLst/>
                <a:latin typeface="Times New Roman" pitchFamily="18" charset="0"/>
                <a:cs typeface="Times New Roman" pitchFamily="18" charset="0"/>
              </a:rPr>
              <a:t>f</a:t>
            </a:r>
            <a:r>
              <a:rPr sz="3600" b="1" spc="-21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p</a:t>
            </a:r>
            <a:r>
              <a:rPr sz="3600" b="1" spc="-105" dirty="0"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ot</a:t>
            </a:r>
            <a:r>
              <a:rPr sz="3600" b="1" spc="-105" dirty="0"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sz="3600" b="1" spc="-5" dirty="0">
                <a:effectLst/>
                <a:latin typeface="Times New Roman" pitchFamily="18" charset="0"/>
                <a:cs typeface="Times New Roman" pitchFamily="18" charset="0"/>
              </a:rPr>
              <a:t>n</a:t>
            </a:r>
            <a:r>
              <a:rPr sz="3600" b="1" spc="-229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b="1" spc="-105" dirty="0">
                <a:effectLst/>
                <a:latin typeface="Times New Roman" pitchFamily="18" charset="0"/>
                <a:cs typeface="Times New Roman" pitchFamily="18" charset="0"/>
              </a:rPr>
              <a:t>me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t</a:t>
            </a:r>
            <a:r>
              <a:rPr sz="3600" b="1" spc="-105" dirty="0"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sz="3600" b="1" spc="-100" dirty="0">
                <a:effectLst/>
                <a:latin typeface="Times New Roman" pitchFamily="18" charset="0"/>
                <a:cs typeface="Times New Roman" pitchFamily="18" charset="0"/>
              </a:rPr>
              <a:t>bolis</a:t>
            </a:r>
            <a:r>
              <a:rPr sz="3600" b="1" spc="-5" dirty="0">
                <a:effectLst/>
                <a:latin typeface="Times New Roman" pitchFamily="18" charset="0"/>
                <a:cs typeface="Times New Roman" pitchFamily="18" charset="0"/>
              </a:rPr>
              <a:t>m</a:t>
            </a:r>
            <a:endParaRPr sz="3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95400" y="1533790"/>
            <a:ext cx="7190105" cy="147861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95580" indent="-182880">
              <a:lnSpc>
                <a:spcPct val="100000"/>
              </a:lnSpc>
              <a:spcBef>
                <a:spcPts val="770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buFont typeface="Microsoft Sans Serif"/>
              <a:buChar char="•"/>
              <a:tabLst>
                <a:tab pos="195580" algn="l"/>
              </a:tabLst>
            </a:pP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non-selective</a:t>
            </a:r>
            <a:r>
              <a:rPr sz="2600" spc="-4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disorders of</a:t>
            </a:r>
            <a:r>
              <a:rPr sz="2600" spc="3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aminoacid</a:t>
            </a:r>
            <a:r>
              <a:rPr sz="2600" spc="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metabolism</a:t>
            </a:r>
            <a:endParaRPr sz="2600" dirty="0">
              <a:latin typeface="Times New Roman"/>
              <a:cs typeface="Times New Roman"/>
            </a:endParaRPr>
          </a:p>
          <a:p>
            <a:pPr marL="195580" indent="-182880">
              <a:lnSpc>
                <a:spcPct val="100000"/>
              </a:lnSpc>
              <a:spcBef>
                <a:spcPts val="675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buFont typeface="Microsoft Sans Serif"/>
              <a:buChar char="•"/>
              <a:tabLst>
                <a:tab pos="195580" algn="l"/>
              </a:tabLst>
            </a:pP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selective</a:t>
            </a:r>
            <a:r>
              <a:rPr sz="2600" spc="-4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292934"/>
                </a:solidFill>
                <a:latin typeface="Times New Roman"/>
                <a:cs typeface="Times New Roman"/>
              </a:rPr>
              <a:t>disorders</a:t>
            </a:r>
            <a:r>
              <a:rPr sz="2600" spc="-3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of</a:t>
            </a:r>
            <a:r>
              <a:rPr sz="2600" spc="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aminoacid metabolism</a:t>
            </a:r>
            <a:endParaRPr sz="2600" dirty="0">
              <a:latin typeface="Times New Roman"/>
              <a:cs typeface="Times New Roman"/>
            </a:endParaRPr>
          </a:p>
          <a:p>
            <a:pPr marL="195580" indent="-182880">
              <a:lnSpc>
                <a:spcPct val="100000"/>
              </a:lnSpc>
              <a:spcBef>
                <a:spcPts val="675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buFont typeface="Microsoft Sans Serif"/>
              <a:buChar char="•"/>
              <a:tabLst>
                <a:tab pos="195580" algn="l"/>
              </a:tabLst>
            </a:pP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disorders</a:t>
            </a:r>
            <a:r>
              <a:rPr sz="2600" spc="-3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of</a:t>
            </a:r>
            <a:r>
              <a:rPr sz="2600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plasma</a:t>
            </a:r>
            <a:r>
              <a:rPr sz="2600" spc="-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proteins</a:t>
            </a:r>
            <a:endParaRPr sz="2600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05400" y="3581460"/>
            <a:ext cx="4022606" cy="327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8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3600" b="1" dirty="0" smtClean="0">
                <a:effectLst/>
                <a:latin typeface="Times New Roman" pitchFamily="18" charset="0"/>
                <a:cs typeface="Times New Roman" pitchFamily="18" charset="0"/>
              </a:rPr>
              <a:t>Lecture content</a:t>
            </a:r>
            <a:endParaRPr lang="en-US" sz="3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Structure and function of proteins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Digestion and metabolism of proteins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Non-selective and selective disorders of amino acids metabolism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Disturbances of plasma proteins (quantitative and qualitative)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Disorders of energy metabolism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Starvation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Eating disorders (anorexia and bulimia)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Obesity 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68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96965" y="213955"/>
            <a:ext cx="792226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3200" b="1" spc="-95" dirty="0">
                <a:effectLst/>
                <a:latin typeface="Times New Roman" pitchFamily="18" charset="0"/>
                <a:cs typeface="Times New Roman" pitchFamily="18" charset="0"/>
              </a:rPr>
              <a:t>N</a:t>
            </a:r>
            <a:r>
              <a:rPr sz="3200" b="1" spc="-100" dirty="0">
                <a:effectLst/>
                <a:latin typeface="Times New Roman" pitchFamily="18" charset="0"/>
                <a:cs typeface="Times New Roman" pitchFamily="18" charset="0"/>
              </a:rPr>
              <a:t>o</a:t>
            </a:r>
            <a:r>
              <a:rPr sz="3200" b="1" spc="-95" dirty="0">
                <a:effectLst/>
                <a:latin typeface="Times New Roman" pitchFamily="18" charset="0"/>
                <a:cs typeface="Times New Roman" pitchFamily="18" charset="0"/>
              </a:rPr>
              <a:t>n</a:t>
            </a:r>
            <a:r>
              <a:rPr sz="3200" b="1" spc="-100" dirty="0"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sz="3200" b="1" spc="-95" dirty="0">
                <a:effectLst/>
                <a:latin typeface="Times New Roman" pitchFamily="18" charset="0"/>
                <a:cs typeface="Times New Roman" pitchFamily="18" charset="0"/>
              </a:rPr>
              <a:t>s</a:t>
            </a:r>
            <a:r>
              <a:rPr sz="3200" b="1" spc="-105" dirty="0">
                <a:effectLst/>
                <a:latin typeface="Times New Roman" pitchFamily="18" charset="0"/>
                <a:cs typeface="Times New Roman" pitchFamily="18" charset="0"/>
              </a:rPr>
              <a:t>electi</a:t>
            </a:r>
            <a:r>
              <a:rPr sz="3200" b="1" spc="-100" dirty="0">
                <a:effectLst/>
                <a:latin typeface="Times New Roman" pitchFamily="18" charset="0"/>
                <a:cs typeface="Times New Roman" pitchFamily="18" charset="0"/>
              </a:rPr>
              <a:t>v</a:t>
            </a:r>
            <a:r>
              <a:rPr sz="3200" b="1" dirty="0"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sz="3200" b="1" spc="-245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200" b="1" spc="-100" dirty="0">
                <a:effectLst/>
                <a:latin typeface="Times New Roman" pitchFamily="18" charset="0"/>
                <a:cs typeface="Times New Roman" pitchFamily="18" charset="0"/>
              </a:rPr>
              <a:t>d</a:t>
            </a:r>
            <a:r>
              <a:rPr sz="3200" b="1" spc="-105" dirty="0"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sz="3200" b="1" spc="-95" dirty="0">
                <a:effectLst/>
                <a:latin typeface="Times New Roman" pitchFamily="18" charset="0"/>
                <a:cs typeface="Times New Roman" pitchFamily="18" charset="0"/>
              </a:rPr>
              <a:t>s</a:t>
            </a:r>
            <a:r>
              <a:rPr sz="3200" b="1" spc="-100" dirty="0">
                <a:effectLst/>
                <a:latin typeface="Times New Roman" pitchFamily="18" charset="0"/>
                <a:cs typeface="Times New Roman" pitchFamily="18" charset="0"/>
              </a:rPr>
              <a:t>ord</a:t>
            </a:r>
            <a:r>
              <a:rPr sz="3200" b="1" spc="-105" dirty="0"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sz="3200" b="1" spc="-100" dirty="0"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sz="3200" b="1" dirty="0">
                <a:effectLst/>
                <a:latin typeface="Times New Roman" pitchFamily="18" charset="0"/>
                <a:cs typeface="Times New Roman" pitchFamily="18" charset="0"/>
              </a:rPr>
              <a:t>s</a:t>
            </a:r>
            <a:r>
              <a:rPr sz="3200" b="1" spc="-229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200" b="1" spc="-100" dirty="0">
                <a:effectLst/>
                <a:latin typeface="Times New Roman" pitchFamily="18" charset="0"/>
                <a:cs typeface="Times New Roman" pitchFamily="18" charset="0"/>
              </a:rPr>
              <a:t>o</a:t>
            </a:r>
            <a:r>
              <a:rPr sz="3200" b="1" dirty="0">
                <a:effectLst/>
                <a:latin typeface="Times New Roman" pitchFamily="18" charset="0"/>
                <a:cs typeface="Times New Roman" pitchFamily="18" charset="0"/>
              </a:rPr>
              <a:t>f</a:t>
            </a:r>
            <a:r>
              <a:rPr sz="3200" b="1" spc="-204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200" b="1" spc="-105" dirty="0">
                <a:effectLst/>
                <a:latin typeface="Times New Roman" pitchFamily="18" charset="0"/>
                <a:cs typeface="Times New Roman" pitchFamily="18" charset="0"/>
              </a:rPr>
              <a:t>ami</a:t>
            </a:r>
            <a:r>
              <a:rPr sz="3200" b="1" spc="-100" dirty="0">
                <a:effectLst/>
                <a:latin typeface="Times New Roman" pitchFamily="18" charset="0"/>
                <a:cs typeface="Times New Roman" pitchFamily="18" charset="0"/>
              </a:rPr>
              <a:t>n</a:t>
            </a:r>
            <a:r>
              <a:rPr sz="3200" b="1" dirty="0">
                <a:effectLst/>
                <a:latin typeface="Times New Roman" pitchFamily="18" charset="0"/>
                <a:cs typeface="Times New Roman" pitchFamily="18" charset="0"/>
              </a:rPr>
              <a:t>o</a:t>
            </a:r>
            <a:r>
              <a:rPr sz="3200" b="1" spc="-204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200" b="1" spc="-105" dirty="0">
                <a:effectLst/>
                <a:latin typeface="Times New Roman" pitchFamily="18" charset="0"/>
                <a:cs typeface="Times New Roman" pitchFamily="18" charset="0"/>
              </a:rPr>
              <a:t>aci</a:t>
            </a:r>
            <a:r>
              <a:rPr sz="3200" b="1" dirty="0">
                <a:effectLst/>
                <a:latin typeface="Times New Roman" pitchFamily="18" charset="0"/>
                <a:cs typeface="Times New Roman" pitchFamily="18" charset="0"/>
              </a:rPr>
              <a:t>d  </a:t>
            </a:r>
            <a:r>
              <a:rPr sz="3200" b="1" spc="-95" dirty="0">
                <a:effectLst/>
                <a:latin typeface="Times New Roman" pitchFamily="18" charset="0"/>
                <a:cs typeface="Times New Roman" pitchFamily="18" charset="0"/>
              </a:rPr>
              <a:t>metabolism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0272" y="1415680"/>
            <a:ext cx="7543800" cy="547265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4945" marR="681990" indent="-182880">
              <a:lnSpc>
                <a:spcPct val="100000"/>
              </a:lnSpc>
              <a:spcBef>
                <a:spcPts val="95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buFont typeface="Microsoft Sans Serif"/>
              <a:buChar char="•"/>
              <a:tabLst>
                <a:tab pos="195580" algn="l"/>
              </a:tabLst>
            </a:pP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Congenital or </a:t>
            </a:r>
            <a:r>
              <a:rPr sz="2600" b="1" spc="-1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acquired </a:t>
            </a: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abnormalities in the </a:t>
            </a:r>
            <a:r>
              <a:rPr sz="2600" b="1" spc="-68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turnover</a:t>
            </a:r>
            <a:r>
              <a:rPr sz="2600" b="1" spc="-7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of</a:t>
            </a:r>
            <a:r>
              <a:rPr sz="2600" b="1" spc="1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a</a:t>
            </a:r>
            <a:r>
              <a:rPr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large</a:t>
            </a:r>
            <a:r>
              <a:rPr sz="2600" b="1" spc="-2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number</a:t>
            </a:r>
            <a:r>
              <a:rPr sz="2600" b="1" spc="-3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of</a:t>
            </a:r>
            <a:r>
              <a:rPr sz="2600" b="1" spc="3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aminoacids</a:t>
            </a:r>
            <a:endParaRPr sz="2600" dirty="0">
              <a:solidFill>
                <a:schemeClr val="tx2">
                  <a:lumMod val="60000"/>
                  <a:lumOff val="40000"/>
                </a:schemeClr>
              </a:solidFill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buClr>
                <a:srgbClr val="92A199"/>
              </a:buClr>
              <a:buSzPct val="83928"/>
              <a:tabLst>
                <a:tab pos="195580" algn="l"/>
              </a:tabLst>
            </a:pPr>
            <a:r>
              <a:rPr lang="en-US" sz="28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- </a:t>
            </a:r>
            <a:r>
              <a:rPr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metabolic</a:t>
            </a:r>
            <a:r>
              <a:rPr sz="2400" spc="-1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disorders</a:t>
            </a:r>
            <a:r>
              <a:rPr sz="2400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of</a:t>
            </a:r>
            <a:r>
              <a:rPr sz="2400" spc="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aminoacids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branched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chain</a:t>
            </a:r>
            <a:r>
              <a:rPr lang="sr-Latn-R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(</a:t>
            </a:r>
            <a:r>
              <a:rPr lang="en-US"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reduced concentration in liver diseases</a:t>
            </a:r>
            <a:r>
              <a:rPr lang="sr-Latn-R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)</a:t>
            </a:r>
            <a:endParaRPr sz="2400" dirty="0">
              <a:latin typeface="Times New Roman"/>
              <a:cs typeface="Times New Roman"/>
            </a:endParaRPr>
          </a:p>
          <a:p>
            <a:pPr marL="218440" indent="-205740">
              <a:lnSpc>
                <a:spcPct val="100000"/>
              </a:lnSpc>
              <a:spcBef>
                <a:spcPts val="675"/>
              </a:spcBef>
              <a:buChar char="-"/>
              <a:tabLst>
                <a:tab pos="218440" algn="l"/>
              </a:tabLst>
            </a:pP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metabolic</a:t>
            </a:r>
            <a:r>
              <a:rPr sz="2400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disorders</a:t>
            </a:r>
            <a:r>
              <a:rPr sz="2400" spc="-4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of aromatic</a:t>
            </a:r>
            <a:r>
              <a:rPr sz="2400" spc="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 err="1" smtClean="0">
                <a:solidFill>
                  <a:srgbClr val="292934"/>
                </a:solidFill>
                <a:latin typeface="Times New Roman"/>
                <a:cs typeface="Times New Roman"/>
              </a:rPr>
              <a:t>aminocids</a:t>
            </a:r>
            <a:r>
              <a:rPr lang="sr-Latn-R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(increased</a:t>
            </a:r>
            <a:r>
              <a:rPr lang="en-U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en-US"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concentration in liver diseases</a:t>
            </a:r>
            <a:r>
              <a:rPr lang="sr-Latn-R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)</a:t>
            </a:r>
            <a:endParaRPr sz="2400" dirty="0">
              <a:latin typeface="Times New Roman"/>
              <a:cs typeface="Times New Roman"/>
            </a:endParaRPr>
          </a:p>
          <a:p>
            <a:pPr marL="218440" indent="-205740">
              <a:lnSpc>
                <a:spcPct val="100000"/>
              </a:lnSpc>
              <a:spcBef>
                <a:spcPts val="670"/>
              </a:spcBef>
              <a:buChar char="-"/>
              <a:tabLst>
                <a:tab pos="218440" algn="l"/>
              </a:tabLst>
            </a:pP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sulfur-containing</a:t>
            </a:r>
            <a:r>
              <a:rPr sz="2400" spc="-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aminoacids</a:t>
            </a:r>
            <a:r>
              <a:rPr sz="2400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metabolism</a:t>
            </a:r>
            <a:r>
              <a:rPr sz="2400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disorders</a:t>
            </a:r>
            <a:r>
              <a:rPr lang="sr-Latn-RS"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 (increased</a:t>
            </a:r>
            <a:r>
              <a:rPr lang="en-US"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 concentration in liver </a:t>
            </a:r>
            <a:r>
              <a:rPr lang="en-U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diseases</a:t>
            </a:r>
            <a:r>
              <a:rPr lang="sr-Latn-R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, can cause encephalopathy)</a:t>
            </a:r>
            <a:endParaRPr sz="2400" dirty="0">
              <a:latin typeface="Times New Roman"/>
              <a:cs typeface="Times New Roman"/>
            </a:endParaRPr>
          </a:p>
          <a:p>
            <a:pPr marL="218440" indent="-205740">
              <a:lnSpc>
                <a:spcPct val="100000"/>
              </a:lnSpc>
              <a:spcBef>
                <a:spcPts val="670"/>
              </a:spcBef>
              <a:buChar char="-"/>
              <a:tabLst>
                <a:tab pos="218440" algn="l"/>
              </a:tabLst>
            </a:pPr>
            <a:r>
              <a:rPr lang="sr-Latn-R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a</a:t>
            </a:r>
            <a:r>
              <a:rPr sz="2400" spc="-5" dirty="0" err="1" smtClean="0">
                <a:solidFill>
                  <a:srgbClr val="292934"/>
                </a:solidFill>
                <a:latin typeface="Times New Roman"/>
                <a:cs typeface="Times New Roman"/>
              </a:rPr>
              <a:t>minoaciduria</a:t>
            </a:r>
            <a:r>
              <a:rPr lang="sr-Latn-R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(</a:t>
            </a:r>
            <a:r>
              <a:rPr lang="en-US"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due to the dysfunction of the renal tubules, or the overflow of amino acids into the urine when their concentration in the blood is high</a:t>
            </a:r>
            <a:r>
              <a:rPr lang="sr-Latn-R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)</a:t>
            </a:r>
            <a:r>
              <a:rPr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.</a:t>
            </a:r>
            <a:endParaRPr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59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9200" y="533400"/>
            <a:ext cx="772287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95" dirty="0">
                <a:effectLst/>
                <a:latin typeface="Times New Roman" pitchFamily="18" charset="0"/>
                <a:cs typeface="Times New Roman" pitchFamily="18" charset="0"/>
              </a:rPr>
              <a:t>Selective</a:t>
            </a:r>
            <a:r>
              <a:rPr sz="3600" spc="-215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spc="-90" dirty="0">
                <a:effectLst/>
                <a:latin typeface="Times New Roman" pitchFamily="18" charset="0"/>
                <a:cs typeface="Times New Roman" pitchFamily="18" charset="0"/>
              </a:rPr>
              <a:t>disorders</a:t>
            </a:r>
            <a:r>
              <a:rPr sz="3600" spc="-229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spc="-50" dirty="0">
                <a:effectLst/>
                <a:latin typeface="Times New Roman" pitchFamily="18" charset="0"/>
                <a:cs typeface="Times New Roman" pitchFamily="18" charset="0"/>
              </a:rPr>
              <a:t>of</a:t>
            </a:r>
            <a:r>
              <a:rPr sz="3600" spc="-19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spc="-95" dirty="0">
                <a:effectLst/>
                <a:latin typeface="Times New Roman" pitchFamily="18" charset="0"/>
                <a:cs typeface="Times New Roman" pitchFamily="18" charset="0"/>
              </a:rPr>
              <a:t>aminoacid</a:t>
            </a:r>
            <a:r>
              <a:rPr sz="3600" spc="-2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spc="-95" dirty="0">
                <a:effectLst/>
                <a:latin typeface="Times New Roman" pitchFamily="18" charset="0"/>
                <a:cs typeface="Times New Roman" pitchFamily="18" charset="0"/>
              </a:rPr>
              <a:t>metabolism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19200" y="1609071"/>
            <a:ext cx="7315200" cy="23666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5580" indent="-182880">
              <a:lnSpc>
                <a:spcPct val="100000"/>
              </a:lnSpc>
              <a:spcBef>
                <a:spcPts val="95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buFont typeface="Microsoft Sans Serif"/>
              <a:buChar char="•"/>
              <a:tabLst>
                <a:tab pos="195580" algn="l"/>
              </a:tabLst>
            </a:pPr>
            <a:r>
              <a:rPr lang="en-US" sz="2800" b="1" spc="-5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Disorders of </a:t>
            </a:r>
            <a:r>
              <a:rPr sz="2800" b="1" spc="-5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certain</a:t>
            </a:r>
            <a:r>
              <a:rPr sz="2800" b="1" spc="15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aminoacids</a:t>
            </a:r>
            <a:r>
              <a:rPr lang="en-US" sz="2800" b="1" spc="-5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2800" b="1" spc="-5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methabolism</a:t>
            </a:r>
            <a:endParaRPr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50" dirty="0">
              <a:latin typeface="Times New Roman"/>
              <a:cs typeface="Times New Roman"/>
            </a:endParaRPr>
          </a:p>
          <a:p>
            <a:pPr marL="212090" indent="-200025">
              <a:lnSpc>
                <a:spcPct val="100000"/>
              </a:lnSpc>
              <a:buChar char="-"/>
              <a:tabLst>
                <a:tab pos="212725" algn="l"/>
              </a:tabLst>
            </a:pPr>
            <a:r>
              <a:rPr sz="2400" spc="-25" dirty="0">
                <a:solidFill>
                  <a:srgbClr val="292934"/>
                </a:solidFill>
                <a:latin typeface="Times New Roman"/>
                <a:cs typeface="Times New Roman"/>
              </a:rPr>
              <a:t>Tyrosine</a:t>
            </a:r>
            <a:r>
              <a:rPr sz="2400" spc="-4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metabolism</a:t>
            </a:r>
            <a:r>
              <a:rPr sz="2400" spc="-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disorders</a:t>
            </a:r>
            <a:endParaRPr sz="2400" dirty="0">
              <a:latin typeface="Times New Roman"/>
              <a:cs typeface="Times New Roman"/>
            </a:endParaRPr>
          </a:p>
          <a:p>
            <a:pPr marL="218440" indent="-205740">
              <a:lnSpc>
                <a:spcPct val="100000"/>
              </a:lnSpc>
              <a:spcBef>
                <a:spcPts val="670"/>
              </a:spcBef>
              <a:buChar char="-"/>
              <a:tabLst>
                <a:tab pos="218440" algn="l"/>
              </a:tabLst>
            </a:pP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Methionine</a:t>
            </a:r>
            <a:r>
              <a:rPr sz="2400" spc="-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metabolism</a:t>
            </a:r>
            <a:r>
              <a:rPr sz="2400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disorders</a:t>
            </a:r>
            <a:endParaRPr sz="2400" dirty="0">
              <a:latin typeface="Times New Roman"/>
              <a:cs typeface="Times New Roman"/>
            </a:endParaRPr>
          </a:p>
          <a:p>
            <a:pPr marL="218440" indent="-205740">
              <a:lnSpc>
                <a:spcPct val="100000"/>
              </a:lnSpc>
              <a:spcBef>
                <a:spcPts val="685"/>
              </a:spcBef>
              <a:buChar char="-"/>
              <a:tabLst>
                <a:tab pos="218440" algn="l"/>
              </a:tabLst>
            </a:pP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Disorders of</a:t>
            </a:r>
            <a:r>
              <a:rPr sz="2400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glycine</a:t>
            </a:r>
            <a:r>
              <a:rPr sz="2400" spc="-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and</a:t>
            </a:r>
            <a:r>
              <a:rPr sz="2400" spc="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leucine</a:t>
            </a:r>
            <a:r>
              <a:rPr sz="2400" spc="-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metabolism</a:t>
            </a:r>
            <a:endParaRPr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5665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81000"/>
            <a:ext cx="8534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800" dirty="0">
                <a:latin typeface="Times New Roman" pitchFamily="18" charset="0"/>
                <a:cs typeface="Times New Roman" pitchFamily="18" charset="0"/>
              </a:rPr>
              <a:t>Selective amino acid disorders
</a:t>
            </a:r>
            <a:endParaRPr lang="en-US" sz="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295400"/>
            <a:ext cx="7581900" cy="5334000"/>
          </a:xfrm>
          <a:effectLst>
            <a:outerShdw blurRad="50800" dist="50800" sx="1000" sy="1000" algn="ctr" rotWithShape="0">
              <a:schemeClr val="bg1"/>
            </a:outerShdw>
          </a:effectLst>
        </p:spPr>
        <p:txBody>
          <a:bodyPr wrap="square">
            <a:normAutofit fontScale="92500" lnSpcReduction="20000"/>
          </a:bodyPr>
          <a:lstStyle/>
          <a:p>
            <a:pPr marL="82296" indent="0">
              <a:lnSpc>
                <a:spcPct val="90000"/>
              </a:lnSpc>
              <a:buClr>
                <a:schemeClr val="tx2">
                  <a:lumMod val="60000"/>
                  <a:lumOff val="40000"/>
                </a:schemeClr>
              </a:buClr>
              <a:buNone/>
              <a:defRPr/>
            </a:pP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Disorders of tyrosine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metabolism</a:t>
            </a:r>
            <a:endParaRPr lang="sr-Latn-RS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ü"/>
              <a:defRPr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phenylketonuria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dirty="0" err="1">
                <a:latin typeface="Times New Roman" pitchFamily="18" charset="0"/>
                <a:cs typeface="Times New Roman" pitchFamily="18" charset="0"/>
              </a:rPr>
              <a:t>alcaptonuria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melanuria</a:t>
            </a:r>
            <a:endParaRPr lang="sr-Latn-RS" sz="2600" b="1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90000"/>
              </a:lnSpc>
              <a:buClr>
                <a:schemeClr val="tx2">
                  <a:lumMod val="60000"/>
                  <a:lumOff val="40000"/>
                </a:schemeClr>
              </a:buClr>
              <a:buNone/>
              <a:defRPr/>
            </a:pPr>
            <a:endParaRPr lang="sr-Latn-RS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90000"/>
              </a:lnSpc>
              <a:buClr>
                <a:schemeClr val="tx2">
                  <a:lumMod val="60000"/>
                  <a:lumOff val="40000"/>
                </a:schemeClr>
              </a:buClr>
              <a:buNone/>
              <a:defRPr/>
            </a:pP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Metabolic 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disorders of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methionine</a:t>
            </a:r>
            <a:endParaRPr lang="sr-Latn-RS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ü"/>
              <a:defRPr/>
            </a:pP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homocystinuria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cystinuria
</a:t>
            </a: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cystinosis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ü"/>
              <a:defRPr/>
            </a:pPr>
            <a:endParaRPr lang="sr-Latn-RS" sz="2600" b="1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90000"/>
              </a:lnSpc>
              <a:buClr>
                <a:schemeClr val="tx2">
                  <a:lumMod val="60000"/>
                  <a:lumOff val="40000"/>
                </a:schemeClr>
              </a:buClr>
              <a:buNone/>
              <a:defRPr/>
            </a:pP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Disorders 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of glycine and </a:t>
            </a:r>
            <a:r>
              <a:rPr lang="en-GB" sz="2600" b="1" dirty="0" err="1">
                <a:latin typeface="Times New Roman" pitchFamily="18" charset="0"/>
                <a:cs typeface="Times New Roman" pitchFamily="18" charset="0"/>
              </a:rPr>
              <a:t>leucine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metabolism</a:t>
            </a:r>
            <a:endParaRPr lang="sr-Latn-RS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ü"/>
              <a:defRPr/>
            </a:pP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hyperglycynemia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dirty="0" err="1">
                <a:latin typeface="Times New Roman" pitchFamily="18" charset="0"/>
                <a:cs typeface="Times New Roman" pitchFamily="18" charset="0"/>
              </a:rPr>
              <a:t>oxalose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dirty="0" err="1">
                <a:latin typeface="Times New Roman" pitchFamily="18" charset="0"/>
                <a:cs typeface="Times New Roman" pitchFamily="18" charset="0"/>
              </a:rPr>
              <a:t>hypersarcosinemia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dirty="0" err="1">
                <a:latin typeface="Times New Roman" pitchFamily="18" charset="0"/>
                <a:cs typeface="Times New Roman" pitchFamily="18" charset="0"/>
              </a:rPr>
              <a:t>leucinosis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79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19400" y="304800"/>
            <a:ext cx="318198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95" dirty="0">
                <a:effectLst/>
                <a:latin typeface="Times New Roman" pitchFamily="18" charset="0"/>
                <a:cs typeface="Times New Roman" pitchFamily="18" charset="0"/>
              </a:rPr>
              <a:t>Phenylketonuria</a:t>
            </a:r>
            <a:endParaRPr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19200" y="1294660"/>
            <a:ext cx="7740650" cy="2510687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95580" indent="-182880">
              <a:lnSpc>
                <a:spcPct val="100000"/>
              </a:lnSpc>
              <a:spcBef>
                <a:spcPts val="770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buFont typeface="Microsoft Sans Serif"/>
              <a:buChar char="•"/>
              <a:tabLst>
                <a:tab pos="195580" algn="l"/>
              </a:tabLst>
            </a:pP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Phenylalanine</a:t>
            </a:r>
            <a:r>
              <a:rPr sz="2600" b="1" spc="-1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hydroxylase</a:t>
            </a:r>
            <a:r>
              <a:rPr sz="2600" b="1" spc="-3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600" b="1" spc="-1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enzyme</a:t>
            </a:r>
            <a:r>
              <a:rPr sz="2600" b="1" spc="4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600" b="1" spc="-5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deficiency</a:t>
            </a:r>
            <a:endParaRPr sz="2600" dirty="0">
              <a:solidFill>
                <a:schemeClr val="tx2">
                  <a:lumMod val="60000"/>
                  <a:lumOff val="40000"/>
                </a:schemeClr>
              </a:solidFill>
              <a:latin typeface="Times New Roman"/>
              <a:cs typeface="Times New Roman"/>
            </a:endParaRPr>
          </a:p>
          <a:p>
            <a:pPr marL="12700" marR="5080">
              <a:lnSpc>
                <a:spcPct val="120000"/>
              </a:lnSpc>
              <a:spcBef>
                <a:spcPts val="5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buFont typeface="Microsoft Sans Serif"/>
              <a:buChar char="•"/>
              <a:tabLst>
                <a:tab pos="195580" algn="l"/>
              </a:tabLst>
            </a:pPr>
            <a:r>
              <a:rPr lang="sr-Latn-RS"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Hepatic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impairment </a:t>
            </a:r>
            <a:r>
              <a:rPr sz="2600" dirty="0">
                <a:solidFill>
                  <a:srgbClr val="292934"/>
                </a:solidFill>
                <a:latin typeface="Times New Roman"/>
                <a:cs typeface="Times New Roman"/>
              </a:rPr>
              <a:t>hydroxylation </a:t>
            </a:r>
            <a:r>
              <a:rPr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of </a:t>
            </a:r>
            <a:r>
              <a:rPr sz="26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phenylalanine</a:t>
            </a:r>
            <a:endParaRPr lang="sr-Latn-RS" sz="2600" spc="-5" dirty="0" smtClean="0">
              <a:solidFill>
                <a:srgbClr val="292934"/>
              </a:solidFill>
              <a:latin typeface="Times New Roman"/>
              <a:cs typeface="Times New Roman"/>
            </a:endParaRPr>
          </a:p>
          <a:p>
            <a:pPr marL="12700" marR="5080">
              <a:lnSpc>
                <a:spcPct val="120000"/>
              </a:lnSpc>
              <a:spcBef>
                <a:spcPts val="5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tabLst>
                <a:tab pos="195580" algn="l"/>
              </a:tabLst>
            </a:pPr>
            <a:r>
              <a:rPr lang="sr-Latn-RS"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sr-Latn-RS" sz="26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 </a:t>
            </a:r>
            <a:r>
              <a:rPr sz="26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into</a:t>
            </a:r>
            <a:r>
              <a:rPr lang="sr-Latn-RS" sz="2600" spc="-20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dirty="0" smtClean="0">
                <a:solidFill>
                  <a:srgbClr val="292934"/>
                </a:solidFill>
                <a:latin typeface="Times New Roman"/>
                <a:cs typeface="Times New Roman"/>
              </a:rPr>
              <a:t>tyrosine</a:t>
            </a:r>
            <a:endParaRPr sz="2600" dirty="0">
              <a:latin typeface="Times New Roman"/>
              <a:cs typeface="Times New Roman"/>
            </a:endParaRPr>
          </a:p>
          <a:p>
            <a:pPr marL="12700" marR="3376295">
              <a:lnSpc>
                <a:spcPts val="4029"/>
              </a:lnSpc>
              <a:spcBef>
                <a:spcPts val="105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buFont typeface="Microsoft Sans Serif"/>
              <a:buChar char="•"/>
              <a:tabLst>
                <a:tab pos="195580" algn="l"/>
              </a:tabLst>
            </a:pPr>
            <a:r>
              <a:rPr lang="sr-Latn-RS" sz="26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Phenylalanine</a:t>
            </a:r>
            <a:r>
              <a:rPr sz="2600" spc="-7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spc="-5" dirty="0" err="1" smtClean="0">
                <a:solidFill>
                  <a:srgbClr val="292934"/>
                </a:solidFill>
                <a:latin typeface="Times New Roman"/>
                <a:cs typeface="Times New Roman"/>
              </a:rPr>
              <a:t>accumulatio</a:t>
            </a:r>
            <a:r>
              <a:rPr lang="sr-Latn-RS" sz="26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n </a:t>
            </a:r>
            <a:r>
              <a:rPr sz="26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in</a:t>
            </a:r>
            <a:r>
              <a:rPr lang="sr-Latn-RS" sz="2600" spc="-1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</a:p>
          <a:p>
            <a:pPr marL="12700" marR="3376295">
              <a:lnSpc>
                <a:spcPts val="4029"/>
              </a:lnSpc>
              <a:spcBef>
                <a:spcPts val="105"/>
              </a:spcBef>
              <a:buClr>
                <a:schemeClr val="tx2">
                  <a:lumMod val="60000"/>
                  <a:lumOff val="40000"/>
                </a:schemeClr>
              </a:buClr>
              <a:buSzPct val="83928"/>
              <a:tabLst>
                <a:tab pos="195580" algn="l"/>
              </a:tabLst>
            </a:pPr>
            <a:r>
              <a:rPr lang="sr-Latn-RS" sz="26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 </a:t>
            </a:r>
            <a:r>
              <a:rPr sz="26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the</a:t>
            </a:r>
            <a:r>
              <a:rPr sz="2600" spc="-1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292934"/>
                </a:solidFill>
                <a:latin typeface="Times New Roman"/>
                <a:cs typeface="Times New Roman"/>
              </a:rPr>
              <a:t>blood</a:t>
            </a:r>
            <a:endParaRPr sz="2600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1200" y="3048000"/>
            <a:ext cx="3168650" cy="368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0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"/>
            <a:ext cx="83058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35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9887" y="0"/>
            <a:ext cx="8235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25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19400" y="339209"/>
            <a:ext cx="3181985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600" spc="-95" dirty="0">
                <a:effectLst/>
                <a:latin typeface="Times New Roman" pitchFamily="18" charset="0"/>
                <a:cs typeface="Times New Roman" pitchFamily="18" charset="0"/>
              </a:rPr>
              <a:t>Phenylketonuria</a:t>
            </a:r>
            <a:endParaRPr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19200" y="1617948"/>
            <a:ext cx="3581400" cy="336489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b="1" spc="-35" dirty="0">
                <a:solidFill>
                  <a:srgbClr val="292934"/>
                </a:solidFill>
                <a:latin typeface="Times New Roman"/>
                <a:cs typeface="Times New Roman"/>
              </a:rPr>
              <a:t>Typical</a:t>
            </a:r>
            <a:r>
              <a:rPr sz="2400" b="1" spc="-6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292934"/>
                </a:solidFill>
                <a:latin typeface="Times New Roman"/>
                <a:cs typeface="Times New Roman"/>
              </a:rPr>
              <a:t>signs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4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Wingdings" pitchFamily="2" charset="2"/>
              <a:buChar char="ü"/>
            </a:pPr>
            <a:r>
              <a:rPr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light</a:t>
            </a:r>
            <a:r>
              <a:rPr sz="2400" spc="-5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hair</a:t>
            </a:r>
            <a:endParaRPr sz="24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Wingdings" pitchFamily="2" charset="2"/>
              <a:buChar char="ü"/>
            </a:pPr>
            <a:r>
              <a:rPr sz="2400" spc="-10" dirty="0" smtClean="0">
                <a:solidFill>
                  <a:srgbClr val="292934"/>
                </a:solidFill>
                <a:latin typeface="Times New Roman"/>
                <a:cs typeface="Times New Roman"/>
              </a:rPr>
              <a:t>eczema</a:t>
            </a:r>
            <a:endParaRPr sz="2400" dirty="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20000"/>
              </a:lnSpc>
              <a:spcBef>
                <a:spcPts val="5"/>
              </a:spcBef>
              <a:buFont typeface="Wingdings" pitchFamily="2" charset="2"/>
              <a:buChar char="ü"/>
            </a:pPr>
            <a:r>
              <a:rPr sz="2400" spc="-5" dirty="0" smtClean="0">
                <a:solidFill>
                  <a:srgbClr val="292934"/>
                </a:solidFill>
                <a:latin typeface="Times New Roman"/>
                <a:cs typeface="Times New Roman"/>
              </a:rPr>
              <a:t>the</a:t>
            </a:r>
            <a:r>
              <a:rPr sz="2400" spc="-25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smell</a:t>
            </a:r>
            <a:r>
              <a:rPr sz="2400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of</a:t>
            </a:r>
            <a:r>
              <a:rPr sz="2400" spc="-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 err="1">
                <a:solidFill>
                  <a:srgbClr val="292934"/>
                </a:solidFill>
                <a:latin typeface="Times New Roman"/>
                <a:cs typeface="Times New Roman"/>
              </a:rPr>
              <a:t>phenylacetic</a:t>
            </a:r>
            <a:r>
              <a:rPr sz="2400" spc="-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68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0" dirty="0" smtClean="0">
                <a:solidFill>
                  <a:srgbClr val="292934"/>
                </a:solidFill>
                <a:latin typeface="Times New Roman"/>
                <a:cs typeface="Times New Roman"/>
              </a:rPr>
              <a:t>acid</a:t>
            </a:r>
            <a:r>
              <a:rPr lang="sr-Latn-RS" sz="2400" spc="-10" dirty="0" smtClean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sr-Latn-RS" sz="2400" spc="-10" dirty="0" smtClean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 mousy or musty body odor in their urine 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sweat</a:t>
            </a:r>
            <a:r>
              <a:rPr lang="sr-Latn-RS" sz="2400" spc="-10" dirty="0" smtClean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sz="half" idx="4294967295"/>
          </p:nvPr>
        </p:nvSpPr>
        <p:spPr>
          <a:xfrm>
            <a:off x="5029200" y="1524000"/>
            <a:ext cx="3551554" cy="314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95"/>
              </a:spcBef>
              <a:buNone/>
            </a:pPr>
            <a:r>
              <a:rPr sz="2400" b="1" spc="-10" dirty="0">
                <a:latin typeface="Times New Roman" pitchFamily="18" charset="0"/>
                <a:cs typeface="Times New Roman" pitchFamily="18" charset="0"/>
              </a:rPr>
              <a:t>Neurological</a:t>
            </a:r>
            <a:r>
              <a:rPr sz="24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b="1" spc="-10" dirty="0" smtClean="0">
                <a:latin typeface="Times New Roman" pitchFamily="18" charset="0"/>
                <a:cs typeface="Times New Roman" pitchFamily="18" charset="0"/>
              </a:rPr>
              <a:t>signs</a:t>
            </a:r>
            <a:endParaRPr sz="2400" b="1" spc="-1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00000"/>
              </a:lnSpc>
              <a:buClrTx/>
              <a:buFont typeface="Wingdings" pitchFamily="2" charset="2"/>
              <a:buChar char="ü"/>
            </a:pPr>
            <a:r>
              <a:rPr sz="2400" b="0" spc="-5" dirty="0" smtClean="0">
                <a:latin typeface="Times New Roman" pitchFamily="18" charset="0"/>
                <a:cs typeface="Times New Roman" pitchFamily="18" charset="0"/>
              </a:rPr>
              <a:t>microcephaly</a:t>
            </a:r>
            <a:endParaRPr sz="2400" b="0" spc="-5" dirty="0">
              <a:latin typeface="Times New Roman" pitchFamily="18" charset="0"/>
              <a:cs typeface="Times New Roman" pitchFamily="18" charset="0"/>
            </a:endParaRPr>
          </a:p>
          <a:p>
            <a:pPr marL="342900" marR="148590" indent="-342900">
              <a:lnSpc>
                <a:spcPts val="4029"/>
              </a:lnSpc>
              <a:spcBef>
                <a:spcPts val="245"/>
              </a:spcBef>
              <a:buClrTx/>
              <a:buFont typeface="Wingdings" pitchFamily="2" charset="2"/>
              <a:buChar char="ü"/>
            </a:pPr>
            <a:r>
              <a:rPr sz="2400" b="0" spc="-5" dirty="0" smtClean="0">
                <a:latin typeface="Times New Roman" pitchFamily="18" charset="0"/>
                <a:cs typeface="Times New Roman" pitchFamily="18" charset="0"/>
              </a:rPr>
              <a:t>abnormal</a:t>
            </a:r>
            <a:r>
              <a:rPr sz="2400" b="0" spc="-6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0" spc="-5" dirty="0">
                <a:latin typeface="Times New Roman" pitchFamily="18" charset="0"/>
                <a:cs typeface="Times New Roman" pitchFamily="18" charset="0"/>
              </a:rPr>
              <a:t>development </a:t>
            </a:r>
            <a:r>
              <a:rPr sz="2400" b="0" spc="-6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0" spc="-5" dirty="0">
                <a:latin typeface="Times New Roman" pitchFamily="18" charset="0"/>
                <a:cs typeface="Times New Roman" pitchFamily="18" charset="0"/>
              </a:rPr>
              <a:t>of</a:t>
            </a:r>
            <a:r>
              <a:rPr sz="2400" b="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0" spc="-5" dirty="0">
                <a:latin typeface="Times New Roman" pitchFamily="18" charset="0"/>
                <a:cs typeface="Times New Roman" pitchFamily="18" charset="0"/>
              </a:rPr>
              <a:t>brain</a:t>
            </a:r>
            <a:r>
              <a:rPr sz="2400" b="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0" spc="-5" dirty="0">
                <a:latin typeface="Times New Roman" pitchFamily="18" charset="0"/>
                <a:cs typeface="Times New Roman" pitchFamily="18" charset="0"/>
              </a:rPr>
              <a:t>structures</a:t>
            </a:r>
          </a:p>
          <a:p>
            <a:pPr marL="342900" indent="-342900">
              <a:lnSpc>
                <a:spcPct val="100000"/>
              </a:lnSpc>
              <a:spcBef>
                <a:spcPts val="430"/>
              </a:spcBef>
              <a:buClrTx/>
              <a:buFont typeface="Wingdings" pitchFamily="2" charset="2"/>
              <a:buChar char="ü"/>
            </a:pPr>
            <a:r>
              <a:rPr sz="2400" b="0" spc="-5" dirty="0" smtClean="0">
                <a:latin typeface="Times New Roman" pitchFamily="18" charset="0"/>
                <a:cs typeface="Times New Roman" pitchFamily="18" charset="0"/>
              </a:rPr>
              <a:t>abnormal</a:t>
            </a:r>
            <a:r>
              <a:rPr sz="2400" b="0" spc="-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0" spc="-5" dirty="0">
                <a:latin typeface="Times New Roman" pitchFamily="18" charset="0"/>
                <a:cs typeface="Times New Roman" pitchFamily="18" charset="0"/>
              </a:rPr>
              <a:t>myelination</a:t>
            </a:r>
          </a:p>
          <a:p>
            <a:pPr marL="342900" indent="-342900">
              <a:lnSpc>
                <a:spcPct val="100000"/>
              </a:lnSpc>
              <a:spcBef>
                <a:spcPts val="675"/>
              </a:spcBef>
              <a:buClrTx/>
              <a:buFont typeface="Wingdings" pitchFamily="2" charset="2"/>
              <a:buChar char="ü"/>
            </a:pPr>
            <a:r>
              <a:rPr sz="2400" b="0" spc="-5" dirty="0" smtClean="0">
                <a:latin typeface="Times New Roman" pitchFamily="18" charset="0"/>
                <a:cs typeface="Times New Roman" pitchFamily="18" charset="0"/>
              </a:rPr>
              <a:t>mental</a:t>
            </a:r>
            <a:r>
              <a:rPr sz="2400" b="0" spc="-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0" spc="-5" dirty="0">
                <a:latin typeface="Times New Roman" pitchFamily="18" charset="0"/>
                <a:cs typeface="Times New Roman" pitchFamily="18" charset="0"/>
              </a:rPr>
              <a:t>retardation</a:t>
            </a:r>
          </a:p>
        </p:txBody>
      </p:sp>
    </p:spTree>
    <p:extLst>
      <p:ext uri="{BB962C8B-B14F-4D97-AF65-F5344CB8AC3E}">
        <p14:creationId xmlns:p14="http://schemas.microsoft.com/office/powerpoint/2010/main" val="91896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3800" y="1268475"/>
            <a:ext cx="3671824" cy="460844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650" y="1268412"/>
            <a:ext cx="3744976" cy="453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58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dirty="0">
                <a:effectLst/>
                <a:latin typeface="Times New Roman" pitchFamily="18" charset="0"/>
                <a:cs typeface="Times New Roman" pitchFamily="18" charset="0"/>
              </a:rPr>
              <a:t>Alkaptonuria</a:t>
            </a:r>
            <a:endParaRPr lang="en-U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5690" y="1595761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Homogentisic</a:t>
            </a:r>
            <a:r>
              <a:rPr lang="sr-Latn-R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acid </a:t>
            </a:r>
            <a:r>
              <a:rPr lang="en-GB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oxidase deficiency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Accumulation of homogentisic acid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polymers</a:t>
            </a:r>
            <a:r>
              <a:rPr lang="sr-Latn-R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the body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Change in </a:t>
            </a:r>
            <a:r>
              <a:rPr lang="en-GB" sz="2600" dirty="0" err="1">
                <a:latin typeface="Times New Roman" pitchFamily="18" charset="0"/>
                <a:cs typeface="Times New Roman" pitchFamily="18" charset="0"/>
              </a:rPr>
              <a:t>color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 and quality of connective tissue - </a:t>
            </a:r>
            <a:r>
              <a:rPr lang="en-GB" sz="26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ochronosis</a:t>
            </a:r>
            <a:endParaRPr lang="sr-Cyrl-RS" sz="2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upload.wikimedia.org/wikipedia/commons/thumb/f/f1/Homogentisic_acid.svg/1138px-Homogentisic_acid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4664075"/>
            <a:ext cx="5051424" cy="1736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485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78"/>
            <a:ext cx="9144000" cy="686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78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Structure </a:t>
            </a:r>
            <a:r>
              <a:rPr lang="en-GB" sz="4000" dirty="0" smtClean="0">
                <a:latin typeface="Times New Roman" pitchFamily="18" charset="0"/>
                <a:cs typeface="Times New Roman" pitchFamily="18" charset="0"/>
              </a:rPr>
              <a:t>and function of 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proteins
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371600"/>
            <a:ext cx="7924800" cy="5105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most important building elements of the </a:t>
            </a:r>
            <a:r>
              <a:rPr lang="en-GB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body</a:t>
            </a:r>
            <a:endParaRPr lang="sr-Latn-RS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Cyrl-RS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Structure</a:t>
            </a: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Latn-R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sr-Cyrl-RS" sz="28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Primary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order of amino acids in a polypeptide chain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buFontTx/>
              <a:buChar char="-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Secondary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consists of local interactions between amino acids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bridged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by hydrogen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bonds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it can be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Alpha-Helix and Beta-Pleated sheets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buFontTx/>
              <a:buChar char="-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Tertiary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overall three-dimensional arrangement of its polypeptide chain in space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buFontTx/>
              <a:buChar char="-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GB" sz="2400" b="1" dirty="0" err="1" smtClean="0">
                <a:latin typeface="Times New Roman" pitchFamily="18" charset="0"/>
                <a:cs typeface="Times New Roman" pitchFamily="18" charset="0"/>
              </a:rPr>
              <a:t>uaternary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spc="-5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sz="2400" spc="-15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15" dirty="0" smtClean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2400" spc="-5" dirty="0" smtClean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case</a:t>
            </a:r>
            <a:r>
              <a:rPr lang="en-US" sz="2400" spc="-10" dirty="0" smtClean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pc="-5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sz="2400" spc="-1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pc="-5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complex</a:t>
            </a:r>
            <a:r>
              <a:rPr lang="en-US" sz="2400" spc="5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proteins</a:t>
            </a:r>
            <a:r>
              <a:rPr lang="en-US" sz="2400" spc="-25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pc="-5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en-US" sz="2400" spc="-1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pc="-5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more </a:t>
            </a:r>
            <a:r>
              <a:rPr lang="en-US" sz="2400" dirty="0" smtClean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subunits</a:t>
            </a:r>
            <a:r>
              <a:rPr lang="sr-Latn-RS" sz="2400" dirty="0" smtClean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, the organisation of certain subunits in protein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6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784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9144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GB" sz="4000" dirty="0" err="1">
                <a:effectLst/>
                <a:latin typeface="Times New Roman" pitchFamily="18" charset="0"/>
                <a:cs typeface="Times New Roman" pitchFamily="18" charset="0"/>
              </a:rPr>
              <a:t>Melanuria</a:t>
            </a:r>
            <a:endParaRPr lang="en-U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0"/>
            <a:ext cx="7543800" cy="3741737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Increased production of melanin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pigment in malignant </a:t>
            </a:r>
            <a:r>
              <a:rPr lang="en-GB" sz="2600" dirty="0" err="1">
                <a:latin typeface="Times New Roman" pitchFamily="18" charset="0"/>
                <a:cs typeface="Times New Roman" pitchFamily="18" charset="0"/>
              </a:rPr>
              <a:t>tumors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 of the skin and retina (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melanomas)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sr-Latn-RS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appearance of melanin in the urine</a:t>
            </a:r>
            <a:endParaRPr lang="en-US" sz="2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48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9592"/>
            <a:ext cx="7498080" cy="1143000"/>
          </a:xfrm>
        </p:spPr>
        <p:txBody>
          <a:bodyPr/>
          <a:lstStyle/>
          <a:p>
            <a:pPr algn="ctr"/>
            <a:r>
              <a:rPr lang="en-GB" sz="4000" dirty="0">
                <a:effectLst/>
                <a:latin typeface="Times New Roman" pitchFamily="18" charset="0"/>
                <a:cs typeface="Times New Roman" pitchFamily="18" charset="0"/>
              </a:rPr>
              <a:t>Homocystinuria</a:t>
            </a:r>
            <a:endParaRPr lang="sr-Latn-C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1239471" y="10668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Cystathionine synthetase deficiency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The second most common hereditary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disease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The accumulation of methionine and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homocysteine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in the blood,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cystathion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cystine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are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missing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Homocysteine-induced endothelial dysfunction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of blood vessels and accelerated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atherosclerosis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prevents the adequate connection of collagen molecules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so that there are pronounced changes in the bones and eyes: long limbs, dislocation of the eye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lens…</a:t>
            </a:r>
            <a:endParaRPr lang="sr-Latn-C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My Documents\My Pictures\Homocy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9911" y="4876800"/>
            <a:ext cx="8077200" cy="200413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7016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991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86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1898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067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28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686800" cy="6836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313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981200"/>
            <a:ext cx="8001000" cy="1143000"/>
          </a:xfrm>
        </p:spPr>
        <p:txBody>
          <a:bodyPr>
            <a:normAutofit fontScale="90000"/>
          </a:bodyPr>
          <a:lstStyle/>
          <a:p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Disorders of plasma protein metabolism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61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0715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GB" sz="3200" b="1" dirty="0">
                <a:effectLst/>
                <a:latin typeface="Times New Roman" pitchFamily="18" charset="0"/>
                <a:cs typeface="Times New Roman" pitchFamily="18" charset="0"/>
              </a:rPr>
              <a:t>Disorders of plasma protein metabolism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467600" cy="5181600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2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lasma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proteins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are synthesized to the greatest extent in the 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liver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lesser in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immunocompetent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cells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immunoglobulins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represent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very diverse group of substances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in relation to composition, physical properties, chemical properties and biological function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his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variety determines 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different speed of movement of proteins in the electric field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which enables the separation of individual protein fractions on the medium for electrophoresis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uring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electrophoresis, the following plasma protein fractions are separated: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albumins, alpha 1, alpha 2, beta and gamma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globulins</a:t>
            </a:r>
            <a:endParaRPr lang="sr-Latn-R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normal ratio of the albumin-globulin fraction is 1.5-1.8</a:t>
            </a:r>
          </a:p>
        </p:txBody>
      </p:sp>
    </p:spTree>
    <p:extLst>
      <p:ext uri="{BB962C8B-B14F-4D97-AF65-F5344CB8AC3E}">
        <p14:creationId xmlns:p14="http://schemas.microsoft.com/office/powerpoint/2010/main" val="135753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1907" y="30480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sr-Latn-RS" sz="3600" b="1" dirty="0" smtClean="0">
                <a:effectLst/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600" b="1" dirty="0" err="1" smtClean="0">
                <a:effectLst/>
                <a:latin typeface="Times New Roman" pitchFamily="18" charset="0"/>
                <a:cs typeface="Times New Roman" pitchFamily="18" charset="0"/>
              </a:rPr>
              <a:t>lasma</a:t>
            </a:r>
            <a:r>
              <a:rPr lang="en-US" sz="36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effectLst/>
                <a:latin typeface="Times New Roman" pitchFamily="18" charset="0"/>
                <a:cs typeface="Times New Roman" pitchFamily="18" charset="0"/>
              </a:rPr>
              <a:t>protein electrophoresis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73" y="1981200"/>
            <a:ext cx="8437563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868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lowchart depicting the four orders of protein structur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6553200" cy="613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66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6800" y="228600"/>
            <a:ext cx="789749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800" b="1" spc="-90" dirty="0">
                <a:effectLst/>
                <a:latin typeface="Times New Roman" pitchFamily="18" charset="0"/>
                <a:cs typeface="Times New Roman" pitchFamily="18" charset="0"/>
              </a:rPr>
              <a:t>P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sz="2800" b="1" spc="-90" dirty="0"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ce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nt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sz="2800" b="1" spc="-110" dirty="0">
                <a:effectLst/>
                <a:latin typeface="Times New Roman" pitchFamily="18" charset="0"/>
                <a:cs typeface="Times New Roman" pitchFamily="18" charset="0"/>
              </a:rPr>
              <a:t>g</a:t>
            </a:r>
            <a:r>
              <a:rPr sz="2800" b="1" dirty="0"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sz="2800" b="1" spc="-254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involv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sz="2800" b="1" spc="-140" dirty="0">
                <a:effectLst/>
                <a:latin typeface="Times New Roman" pitchFamily="18" charset="0"/>
                <a:cs typeface="Times New Roman" pitchFamily="18" charset="0"/>
              </a:rPr>
              <a:t>m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nt</a:t>
            </a:r>
            <a:r>
              <a:rPr sz="2800" b="1" dirty="0"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r>
              <a:rPr sz="2800" b="1" spc="-229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c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on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ce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nt</a:t>
            </a:r>
            <a:r>
              <a:rPr sz="2800" b="1" spc="-90" dirty="0"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t</a:t>
            </a:r>
            <a:r>
              <a:rPr sz="2800" b="1" spc="-114" dirty="0"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o</a:t>
            </a:r>
            <a:r>
              <a:rPr sz="2800" b="1" dirty="0">
                <a:effectLst/>
                <a:latin typeface="Times New Roman" pitchFamily="18" charset="0"/>
                <a:cs typeface="Times New Roman" pitchFamily="18" charset="0"/>
              </a:rPr>
              <a:t>n</a:t>
            </a:r>
            <a:r>
              <a:rPr sz="2800" b="1" spc="-26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n</a:t>
            </a:r>
            <a:r>
              <a:rPr sz="2800" b="1" dirty="0">
                <a:effectLst/>
                <a:latin typeface="Times New Roman" pitchFamily="18" charset="0"/>
                <a:cs typeface="Times New Roman" pitchFamily="18" charset="0"/>
              </a:rPr>
              <a:t>d</a:t>
            </a:r>
            <a:r>
              <a:rPr sz="2800" b="1" spc="-21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biologi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ca</a:t>
            </a:r>
            <a:r>
              <a:rPr sz="2800" b="1" dirty="0">
                <a:effectLst/>
                <a:latin typeface="Times New Roman" pitchFamily="18" charset="0"/>
                <a:cs typeface="Times New Roman" pitchFamily="18" charset="0"/>
              </a:rPr>
              <a:t>l</a:t>
            </a:r>
            <a:r>
              <a:rPr sz="2800" b="1" spc="-25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spc="-90" dirty="0"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ol</a:t>
            </a:r>
            <a:r>
              <a:rPr sz="2800" b="1" dirty="0">
                <a:effectLst/>
                <a:latin typeface="Times New Roman" pitchFamily="18" charset="0"/>
                <a:cs typeface="Times New Roman" pitchFamily="18" charset="0"/>
              </a:rPr>
              <a:t>e  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o</a:t>
            </a:r>
            <a:r>
              <a:rPr sz="2800" b="1" dirty="0">
                <a:effectLst/>
                <a:latin typeface="Times New Roman" pitchFamily="18" charset="0"/>
                <a:cs typeface="Times New Roman" pitchFamily="18" charset="0"/>
              </a:rPr>
              <a:t>f</a:t>
            </a:r>
            <a:r>
              <a:rPr sz="2800" b="1" spc="-229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pl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s</a:t>
            </a:r>
            <a:r>
              <a:rPr sz="2800" b="1" spc="-140" dirty="0">
                <a:effectLst/>
                <a:latin typeface="Times New Roman" pitchFamily="18" charset="0"/>
                <a:cs typeface="Times New Roman" pitchFamily="18" charset="0"/>
              </a:rPr>
              <a:t>m</a:t>
            </a:r>
            <a:r>
              <a:rPr sz="2800" b="1" dirty="0"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sz="2800" b="1" spc="-195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p</a:t>
            </a:r>
            <a:r>
              <a:rPr sz="2800" b="1" spc="-90" dirty="0"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ot</a:t>
            </a:r>
            <a:r>
              <a:rPr sz="2800" b="1" spc="-105" dirty="0"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sz="2800" b="1" spc="-100" dirty="0">
                <a:effectLst/>
                <a:latin typeface="Times New Roman" pitchFamily="18" charset="0"/>
                <a:cs typeface="Times New Roman" pitchFamily="18" charset="0"/>
              </a:rPr>
              <a:t>in</a:t>
            </a:r>
            <a:r>
              <a:rPr sz="2800" b="1" dirty="0">
                <a:effectLst/>
                <a:latin typeface="Times New Roman" pitchFamily="18" charset="0"/>
                <a:cs typeface="Times New Roman" pitchFamily="18" charset="0"/>
              </a:rPr>
              <a:t>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826804"/>
              </p:ext>
            </p:extLst>
          </p:nvPr>
        </p:nvGraphicFramePr>
        <p:xfrm>
          <a:off x="1219200" y="1365250"/>
          <a:ext cx="7537450" cy="52191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00559"/>
                <a:gridCol w="1652958"/>
                <a:gridCol w="2084165"/>
                <a:gridCol w="2299768"/>
              </a:tblGrid>
              <a:tr h="841248">
                <a:tc>
                  <a:txBody>
                    <a:bodyPr/>
                    <a:lstStyle/>
                    <a:p>
                      <a:pPr marL="36766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2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Fraction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2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involvement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22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(%)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2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concentration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22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(g/L)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lang="sr-Latn-RS" sz="2200" dirty="0" smtClean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200" dirty="0" err="1" smtClean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iological</a:t>
                      </a:r>
                      <a:r>
                        <a:rPr sz="2200" spc="-90" dirty="0" smtClean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roles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13256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24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albumins</a:t>
                      </a: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60-70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36.0-56.0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Carriers</a:t>
                      </a:r>
                      <a:r>
                        <a:rPr sz="1400" spc="-4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sz="1400" spc="-2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bilirubin,</a:t>
                      </a:r>
                      <a:r>
                        <a:rPr sz="1400" spc="-6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bile</a:t>
                      </a:r>
                      <a:r>
                        <a:rPr sz="1400" spc="-3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salts,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9215" marR="144145">
                        <a:lnSpc>
                          <a:spcPct val="114999"/>
                        </a:lnSpc>
                      </a:pPr>
                      <a:r>
                        <a:rPr sz="14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some</a:t>
                      </a:r>
                      <a:r>
                        <a:rPr sz="1400" spc="-1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drugs,</a:t>
                      </a:r>
                      <a:r>
                        <a:rPr sz="1400" spc="-4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calcium,</a:t>
                      </a:r>
                      <a:r>
                        <a:rPr sz="1400" spc="-1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zinc,</a:t>
                      </a:r>
                      <a:r>
                        <a:rPr sz="1400" spc="-3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free </a:t>
                      </a:r>
                      <a:r>
                        <a:rPr sz="1400" spc="-33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fatty</a:t>
                      </a:r>
                      <a:r>
                        <a:rPr sz="1400" spc="-4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acids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5403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2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α1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3-6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1.8-4.8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Carrier</a:t>
                      </a:r>
                      <a:r>
                        <a:rPr sz="1400" spc="-4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sz="1400" spc="-2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cortisol</a:t>
                      </a:r>
                      <a:r>
                        <a:rPr sz="1400" spc="-5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1400" spc="-2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vitamin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B12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30554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2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α2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5-8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3.0-6.4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Carriers</a:t>
                      </a:r>
                      <a:r>
                        <a:rPr sz="1400" spc="-5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sz="1400" spc="-3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copper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9215" marR="294640">
                        <a:lnSpc>
                          <a:spcPts val="1930"/>
                        </a:lnSpc>
                        <a:spcBef>
                          <a:spcPts val="110"/>
                        </a:spcBef>
                      </a:pP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(ceruloplasmin),</a:t>
                      </a:r>
                      <a:r>
                        <a:rPr sz="1400" spc="-9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hemoglobin </a:t>
                      </a:r>
                      <a:r>
                        <a:rPr sz="1400" spc="-33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(haptoglobin), liposolubile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vitamins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48042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2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β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0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6-12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0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3.6-9.6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Carriers</a:t>
                      </a:r>
                      <a:r>
                        <a:rPr sz="1400" spc="-4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sz="1400" spc="-2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iron</a:t>
                      </a:r>
                      <a:r>
                        <a:rPr sz="1400" spc="-4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(transferrin)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1400" spc="-3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liposolubile</a:t>
                      </a:r>
                      <a:r>
                        <a:rPr sz="1400" spc="-6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vitamins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0623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24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ɣ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000" spc="-1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11-18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000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6.6-14.4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spc="-5" dirty="0">
                          <a:solidFill>
                            <a:srgbClr val="292934"/>
                          </a:solidFill>
                          <a:latin typeface="Times New Roman"/>
                          <a:cs typeface="Times New Roman"/>
                        </a:rPr>
                        <a:t>Antibodies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378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8100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000" dirty="0">
                <a:effectLst/>
                <a:latin typeface="Times New Roman" pitchFamily="18" charset="0"/>
                <a:cs typeface="Times New Roman" pitchFamily="18" charset="0"/>
              </a:rPr>
              <a:t>Plasma protein disorders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
</a:t>
            </a:r>
            <a:endParaRPr lang="sr-Latn-C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Quantitative</a:t>
            </a:r>
            <a:r>
              <a:rPr lang="sr-Latn-R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disorders</a:t>
            </a: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sr-Latn-RS" sz="2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hyperproteinemia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hypoproteinemia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1"/>
              </a:buClr>
              <a:buNone/>
            </a:pPr>
            <a:endParaRPr lang="sr-Latn-RS" sz="2400" b="1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1"/>
              </a:buClr>
              <a:buNone/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Qualitative</a:t>
            </a:r>
            <a:r>
              <a:rPr lang="sr-Latn-R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disorders</a:t>
            </a: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sr-Latn-RS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dysproteinemia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paraproteinemia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selective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changes in plasma proteins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5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04800"/>
            <a:ext cx="7498080" cy="1143000"/>
          </a:xfrm>
        </p:spPr>
        <p:txBody>
          <a:bodyPr>
            <a:normAutofit/>
          </a:bodyPr>
          <a:lstStyle/>
          <a:p>
            <a:r>
              <a:rPr lang="en-GB" sz="4000" dirty="0" err="1">
                <a:effectLst/>
                <a:latin typeface="Times New Roman" pitchFamily="18" charset="0"/>
                <a:cs typeface="Times New Roman" pitchFamily="18" charset="0"/>
              </a:rPr>
              <a:t>Hyperproteinemia</a:t>
            </a:r>
            <a:endParaRPr lang="en-U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0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  <a:defRPr/>
            </a:pP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Plasma protein concentration &gt; 80 g/L</a:t>
            </a:r>
            <a:r>
              <a:rPr lang="en-GB" sz="2800" dirty="0">
                <a:latin typeface="Times New Roman" pitchFamily="18" charset="0"/>
                <a:cs typeface="Times New Roman" pitchFamily="18" charset="0"/>
              </a:rPr>
              <a:t>
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Tx/>
              <a:buNone/>
              <a:defRPr/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Relative</a:t>
            </a:r>
            <a:r>
              <a:rPr lang="sr-Latn-R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hyperproteinemia</a:t>
            </a: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sr-Latn-RS" sz="2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  <a:defRPr/>
            </a:pP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Hemoconcentration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in states of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dehydration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  <a:defRPr/>
            </a:pPr>
            <a:endParaRPr lang="sr-Latn-RS" sz="2600" b="1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Tx/>
              <a:buNone/>
              <a:defRPr/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Absolute</a:t>
            </a:r>
            <a:r>
              <a:rPr lang="sr-Latn-R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hyperproteinemia</a:t>
            </a: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sr-Latn-RS" sz="26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  <a:defRPr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Most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commonly in paraproteinemia (e.g. hypergammaglobulinemia)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3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GB" sz="4000" dirty="0" err="1">
                <a:effectLst/>
                <a:latin typeface="Times New Roman" pitchFamily="18" charset="0"/>
                <a:cs typeface="Times New Roman" pitchFamily="18" charset="0"/>
              </a:rPr>
              <a:t>Hypoproteinemia</a:t>
            </a:r>
            <a:endParaRPr lang="en-U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817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371600"/>
            <a:ext cx="7696200" cy="4953000"/>
          </a:xfrm>
        </p:spPr>
        <p:txBody>
          <a:bodyPr>
            <a:normAutofit lnSpcReduction="10000"/>
          </a:bodyPr>
          <a:lstStyle/>
          <a:p>
            <a:pPr marL="82296" indent="0">
              <a:buNone/>
              <a:defRPr/>
            </a:pP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Plasma protein concentration &lt; 60 g/L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Tx/>
              <a:buNone/>
              <a:defRPr/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Relative</a:t>
            </a:r>
            <a:r>
              <a:rPr lang="sr-Latn-R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hypoproteinemia</a:t>
            </a: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sr-Latn-RS" sz="26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  <a:defRPr/>
            </a:pP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hemodilution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in states of </a:t>
            </a: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hyperhydration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  <a:defRPr/>
            </a:pP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Tx/>
              <a:buNone/>
              <a:defRPr/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Absolute</a:t>
            </a:r>
            <a:r>
              <a:rPr lang="sr-Latn-R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hypoproteinemia</a:t>
            </a: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sr-Latn-RS" sz="26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  <a:defRPr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↓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intake : malnutrition, </a:t>
            </a:r>
            <a:r>
              <a:rPr lang="en-GB" sz="2600" dirty="0" err="1">
                <a:latin typeface="Times New Roman" pitchFamily="18" charset="0"/>
                <a:cs typeface="Times New Roman" pitchFamily="18" charset="0"/>
              </a:rPr>
              <a:t>malabsorption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eating disorders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↑ protein loss over: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skin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(burns)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, kidneys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(glomerulopathy)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gastrointestinal tract, 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bleeding, exudation,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relative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protein deficiency (pregnancy, growth)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54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GB" sz="4000" dirty="0" err="1" smtClean="0">
                <a:effectLst/>
                <a:latin typeface="Times New Roman" pitchFamily="18" charset="0"/>
                <a:cs typeface="Times New Roman" pitchFamily="18" charset="0"/>
              </a:rPr>
              <a:t>Dysproteinemia</a:t>
            </a:r>
            <a:endParaRPr lang="sr-Latn-C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00200"/>
            <a:ext cx="7467600" cy="4525963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Qualitative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isorders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of protein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metabolism</a:t>
            </a: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which 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the relationship between certain fractions of proteins in the blood is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disturbed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The total plasma protein concentration may be normal, decreased, or less frequently increased.
Disturbance of the 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albumin-globulin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ratio during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inflammation (</a:t>
            </a:r>
            <a:r>
              <a:rPr lang="en-GB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positive and negative </a:t>
            </a:r>
            <a:r>
              <a:rPr lang="sr-Latn-RS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markers</a:t>
            </a:r>
            <a:r>
              <a:rPr lang="en-GB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of the acute phase of inflammation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)</a:t>
            </a:r>
            <a:endParaRPr lang="sr-Latn-CS" sz="2600" dirty="0"/>
          </a:p>
        </p:txBody>
      </p:sp>
    </p:spTree>
    <p:extLst>
      <p:ext uri="{BB962C8B-B14F-4D97-AF65-F5344CB8AC3E}">
        <p14:creationId xmlns:p14="http://schemas.microsoft.com/office/powerpoint/2010/main" val="273877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7724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err="1">
                <a:effectLst/>
                <a:latin typeface="Times New Roman" pitchFamily="18" charset="0"/>
                <a:cs typeface="Times New Roman" pitchFamily="18" charset="0"/>
              </a:rPr>
              <a:t>Paraproteinemias</a:t>
            </a:r>
            <a:endParaRPr lang="en-U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295400"/>
            <a:ext cx="7315200" cy="4876800"/>
          </a:xfrm>
        </p:spPr>
        <p:txBody>
          <a:bodyPr>
            <a:normAutofit fontScale="47500" lnSpcReduction="20000"/>
          </a:bodyPr>
          <a:lstStyle/>
          <a:p>
            <a:pPr algn="ctr" eaLnBrk="1" hangingPunct="1">
              <a:buFontTx/>
              <a:buNone/>
            </a:pPr>
            <a:endParaRPr lang="en-US" dirty="0">
              <a:solidFill>
                <a:schemeClr val="tx2"/>
              </a:solidFill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5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appearance of pathological proteins in </a:t>
            </a:r>
            <a:r>
              <a:rPr lang="en-GB" sz="5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plasma</a:t>
            </a:r>
            <a:endParaRPr lang="sr-Latn-RS" sz="55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51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90000"/>
              </a:lnSpc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GB" sz="5100" b="1" dirty="0">
                <a:latin typeface="Times New Roman" pitchFamily="18" charset="0"/>
                <a:cs typeface="Times New Roman" pitchFamily="18" charset="0"/>
              </a:rPr>
              <a:t>Multiple myeloma </a:t>
            </a:r>
            <a:endParaRPr lang="sr-Latn-RS" sz="51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ClrTx/>
              <a:buFont typeface="Wingdings" pitchFamily="2" charset="2"/>
              <a:buChar char="ü"/>
            </a:pPr>
            <a:r>
              <a:rPr lang="sr-Latn-RS" sz="51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100" dirty="0">
                <a:latin typeface="Times New Roman" pitchFamily="18" charset="0"/>
                <a:cs typeface="Times New Roman" pitchFamily="18" charset="0"/>
              </a:rPr>
              <a:t> myeloma protein is an abnormal </a:t>
            </a:r>
            <a:r>
              <a:rPr lang="en-US" sz="5100" dirty="0" smtClean="0">
                <a:latin typeface="Times New Roman" pitchFamily="18" charset="0"/>
                <a:cs typeface="Times New Roman" pitchFamily="18" charset="0"/>
              </a:rPr>
              <a:t>immunoglobulin </a:t>
            </a:r>
            <a:r>
              <a:rPr lang="en-US" sz="5100" dirty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sz="5100" dirty="0" smtClean="0">
                <a:latin typeface="Times New Roman" pitchFamily="18" charset="0"/>
                <a:cs typeface="Times New Roman" pitchFamily="18" charset="0"/>
              </a:rPr>
              <a:t>a fragment, </a:t>
            </a:r>
            <a:r>
              <a:rPr lang="en-US" sz="5100" dirty="0">
                <a:latin typeface="Times New Roman" pitchFamily="18" charset="0"/>
                <a:cs typeface="Times New Roman" pitchFamily="18" charset="0"/>
              </a:rPr>
              <a:t>such as an immunoglobulin light chain, that is produced in excess by </a:t>
            </a:r>
            <a:r>
              <a:rPr lang="en-US" sz="5100" dirty="0" smtClean="0">
                <a:latin typeface="Times New Roman" pitchFamily="18" charset="0"/>
                <a:cs typeface="Times New Roman" pitchFamily="18" charset="0"/>
              </a:rPr>
              <a:t>an</a:t>
            </a:r>
            <a:r>
              <a:rPr lang="sr-Latn-RS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dirty="0" smtClean="0">
                <a:latin typeface="Times New Roman" pitchFamily="18" charset="0"/>
                <a:cs typeface="Times New Roman" pitchFamily="18" charset="0"/>
              </a:rPr>
              <a:t>abnormal</a:t>
            </a:r>
            <a:r>
              <a:rPr lang="en-US" sz="5100" dirty="0">
                <a:latin typeface="Times New Roman" pitchFamily="18" charset="0"/>
                <a:cs typeface="Times New Roman" pitchFamily="18" charset="0"/>
              </a:rPr>
              <a:t> monoclonal proliferation of plasma cells, typically in multiple </a:t>
            </a:r>
            <a:r>
              <a:rPr lang="en-US" sz="5100" dirty="0" smtClean="0">
                <a:latin typeface="Times New Roman" pitchFamily="18" charset="0"/>
                <a:cs typeface="Times New Roman" pitchFamily="18" charset="0"/>
              </a:rPr>
              <a:t>myeloma. </a:t>
            </a:r>
            <a:endParaRPr lang="sr-Latn-RS" sz="5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ClrTx/>
              <a:buFont typeface="Wingdings" pitchFamily="2" charset="2"/>
              <a:buChar char="ü"/>
            </a:pPr>
            <a:r>
              <a:rPr lang="en-US" sz="5100" dirty="0" smtClean="0">
                <a:latin typeface="Times New Roman" pitchFamily="18" charset="0"/>
                <a:cs typeface="Times New Roman" pitchFamily="18" charset="0"/>
              </a:rPr>
              <a:t>Other </a:t>
            </a:r>
            <a:r>
              <a:rPr lang="en-US" sz="5100" dirty="0">
                <a:latin typeface="Times New Roman" pitchFamily="18" charset="0"/>
                <a:cs typeface="Times New Roman" pitchFamily="18" charset="0"/>
              </a:rPr>
              <a:t>terms for such a protein are monoclonal protein, </a:t>
            </a:r>
            <a:r>
              <a:rPr lang="en-US" sz="5100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en-US" sz="5100" dirty="0">
                <a:latin typeface="Times New Roman" pitchFamily="18" charset="0"/>
                <a:cs typeface="Times New Roman" pitchFamily="18" charset="0"/>
              </a:rPr>
              <a:t>protein, M component, M spike, spike protein, or </a:t>
            </a:r>
            <a:r>
              <a:rPr lang="en-US" sz="5100" dirty="0" err="1" smtClean="0">
                <a:latin typeface="Times New Roman" pitchFamily="18" charset="0"/>
                <a:cs typeface="Times New Roman" pitchFamily="18" charset="0"/>
              </a:rPr>
              <a:t>paraprotein</a:t>
            </a:r>
            <a:endParaRPr lang="sr-Latn-RS" sz="51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90000"/>
              </a:lnSpc>
              <a:buClrTx/>
              <a:buNone/>
            </a:pPr>
            <a:endParaRPr lang="sr-Latn-RS" sz="34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90000"/>
              </a:lnSpc>
              <a:buClrTx/>
              <a:buNone/>
            </a:pPr>
            <a:r>
              <a:rPr lang="en-GB" sz="44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57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err="1">
                <a:effectLst/>
                <a:latin typeface="Times New Roman" pitchFamily="18" charset="0"/>
                <a:cs typeface="Times New Roman" pitchFamily="18" charset="0"/>
              </a:rPr>
              <a:t>Paraproteinemias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00200"/>
            <a:ext cx="7498080" cy="4800600"/>
          </a:xfrm>
        </p:spPr>
        <p:txBody>
          <a:bodyPr/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GB" sz="2400" b="1" dirty="0" err="1">
                <a:latin typeface="Times New Roman" pitchFamily="18" charset="0"/>
                <a:cs typeface="Times New Roman" pitchFamily="18" charset="0"/>
              </a:rPr>
              <a:t>rimary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err="1">
                <a:latin typeface="Times New Roman" pitchFamily="18" charset="0"/>
                <a:cs typeface="Times New Roman" pitchFamily="18" charset="0"/>
              </a:rPr>
              <a:t>macroglobulinemia</a:t>
            </a:r>
            <a:r>
              <a:rPr lang="sr-Latn-R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synthesis of pathological class M immunoglobulin that increases blood viscosity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 err="1" smtClean="0">
                <a:latin typeface="Times New Roman" pitchFamily="18" charset="0"/>
                <a:cs typeface="Times New Roman" pitchFamily="18" charset="0"/>
              </a:rPr>
              <a:t>Cryoglobulinemia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abnormal blood proteins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IgG or IgM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called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cryoglobulins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clump together at cold temperatures, restricting blood flow and causing damage to skin, muscles, nerves, and organs—especially the kidneys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9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GB" sz="4000" dirty="0">
                <a:effectLst/>
                <a:latin typeface="Times New Roman" pitchFamily="18" charset="0"/>
                <a:cs typeface="Times New Roman" pitchFamily="18" charset="0"/>
              </a:rPr>
              <a:t>Monoclonal gammopathy</a:t>
            </a:r>
            <a:endParaRPr lang="sr-Latn-C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752599"/>
            <a:ext cx="4495800" cy="4144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chemeClr val="tx2">
                  <a:lumMod val="40000"/>
                  <a:lumOff val="60000"/>
                </a:schemeClr>
              </a:buClr>
            </a:pP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globulin increase with narrow,     spiked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electrophoretic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a peak formed from homogeneous     immunoglobulin molecules     (paraproteins) that it synthesizes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one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clone of plasma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cells</a:t>
            </a:r>
            <a:endParaRPr lang="sr-Latn-CS" sz="2400" b="1" dirty="0"/>
          </a:p>
        </p:txBody>
      </p:sp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5657056" y="2224881"/>
            <a:ext cx="35337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AutoShape 5"/>
          <p:cNvSpPr>
            <a:spLocks noChangeArrowheads="1"/>
          </p:cNvSpPr>
          <p:nvPr/>
        </p:nvSpPr>
        <p:spPr bwMode="auto">
          <a:xfrm rot="-1103709">
            <a:off x="6704013" y="3287713"/>
            <a:ext cx="1439862" cy="90487"/>
          </a:xfrm>
          <a:prstGeom prst="rightArrow">
            <a:avLst>
              <a:gd name="adj1" fmla="val 50000"/>
              <a:gd name="adj2" fmla="val 397809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54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7620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GB" sz="4000" dirty="0">
                <a:effectLst/>
                <a:latin typeface="Times New Roman" pitchFamily="18" charset="0"/>
                <a:cs typeface="Times New Roman" pitchFamily="18" charset="0"/>
              </a:rPr>
              <a:t>Polyclonal gammopathy</a:t>
            </a:r>
            <a:endParaRPr lang="sr-Latn-C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1066799" y="1219200"/>
            <a:ext cx="7376195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increase in γ-globulin fraction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diffuse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electrophoretic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peak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heterogeneous mixture of immunoglobulin origin,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different clones of </a:t>
            </a:r>
            <a:r>
              <a:rPr lang="en-GB" sz="2400" b="1" dirty="0" err="1" smtClean="0">
                <a:latin typeface="Times New Roman" pitchFamily="18" charset="0"/>
                <a:cs typeface="Times New Roman" pitchFamily="18" charset="0"/>
              </a:rPr>
              <a:t>plasm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a cells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Characteristics of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chronic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nflammation</a:t>
            </a:r>
            <a:endParaRPr lang="sr-Latn-C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CS" sz="2000" dirty="0"/>
          </a:p>
        </p:txBody>
      </p:sp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5468079" y="3402771"/>
            <a:ext cx="3578293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1" name="AutoShape 5"/>
          <p:cNvSpPr>
            <a:spLocks noChangeArrowheads="1"/>
          </p:cNvSpPr>
          <p:nvPr/>
        </p:nvSpPr>
        <p:spPr bwMode="auto">
          <a:xfrm rot="-1103709">
            <a:off x="6149691" y="4720677"/>
            <a:ext cx="1439862" cy="90488"/>
          </a:xfrm>
          <a:prstGeom prst="rightArrow">
            <a:avLst>
              <a:gd name="adj1" fmla="val 50000"/>
              <a:gd name="adj2" fmla="val 397805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dirty="0">
              <a:solidFill>
                <a:srgbClr val="D115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12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0480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600" dirty="0">
                <a:effectLst/>
                <a:latin typeface="Times New Roman" pitchFamily="18" charset="0"/>
                <a:cs typeface="Times New Roman" pitchFamily="18" charset="0"/>
              </a:rPr>
              <a:t>Selective changes in certain plasma proteins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498080" cy="4800600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Tumor</a:t>
            </a: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markers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(proteins synthesized in </a:t>
            </a:r>
            <a:r>
              <a:rPr lang="en-GB" sz="2400" dirty="0" err="1">
                <a:latin typeface="Times New Roman" pitchFamily="18" charset="0"/>
                <a:cs typeface="Times New Roman" pitchFamily="18" charset="0"/>
              </a:rPr>
              <a:t>tumor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tissue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AFP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(Alpha-fetoprotein)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liver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cancer, testicular cancer and other germ cell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tumors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CA 19-9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in patients with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cancer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the pancreas, gallbladder, bile duct and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stomach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Prostate-specific antigen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(PSA)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prostate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cancer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Thyroglobulin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thyroid cancer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Transport proteins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Wilson's disease is a rare inherited condition that causes copper levels to build up in several organs, especially the liver, brain 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eyes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disease is the consequence of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 mutation in major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copper-carrying protein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gene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so we can have decreased level of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ceruloplasmin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sr-Latn-R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Markers</a:t>
            </a:r>
            <a:r>
              <a:rPr lang="en-GB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of the acute phase of inflammation</a:t>
            </a:r>
            <a:endParaRPr 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68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8100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400" dirty="0">
                <a:latin typeface="Times New Roman" pitchFamily="18" charset="0"/>
                <a:cs typeface="Times New Roman" pitchFamily="18" charset="0"/>
              </a:rPr>
              <a:t>Structure and function of proteins
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524000"/>
            <a:ext cx="7866888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Proteins are composed or built from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amino acids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which contain carbon, hydrogen, and oxygen atoms as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well as nitrogen.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nitrogen fraction of the protein molecule is amino group.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Proteins is the only macronutrient that contains nitrogen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Twenty amino acids are required by the body.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Nine are dietary essential because they cannot be s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nthesized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in the body and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are called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essential </a:t>
            </a:r>
            <a:endParaRPr lang="sr-Latn-RS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amino acids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58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GB" sz="3600" dirty="0">
                <a:effectLst/>
                <a:latin typeface="Times New Roman" pitchFamily="18" charset="0"/>
                <a:cs typeface="Times New Roman" pitchFamily="18" charset="0"/>
              </a:rPr>
              <a:t>Selective changes in certain plasma proteins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600200"/>
            <a:ext cx="7696200" cy="45720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Positive reactants of the acute phase of inflammation: </a:t>
            </a:r>
            <a:endParaRPr lang="sr-Latn-R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↑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50%: ceruloplasmin,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C3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 component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complementary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system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↑ 2-4 times:  </a:t>
            </a:r>
            <a:r>
              <a:rPr lang="el-GR" sz="2400" dirty="0" smtClean="0">
                <a:latin typeface="Times New Roman"/>
                <a:cs typeface="Times New Roman"/>
              </a:rPr>
              <a:t>α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l-GR" sz="2400" dirty="0" smtClean="0">
                <a:latin typeface="Times New Roman"/>
                <a:cs typeface="Times New Roman"/>
              </a:rPr>
              <a:t>α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2-globulins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, fibrinogen, haptoglobin
↑ 100-1000 times: </a:t>
            </a: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CRP </a:t>
            </a:r>
            <a:r>
              <a:rPr lang="sr-Latn-R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(C reactive protein)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serum amyloid A</a:t>
            </a:r>
            <a:r>
              <a:rPr lang="en-GB" sz="2400" dirty="0">
                <a:solidFill>
                  <a:srgbClr val="D11501"/>
                </a:solidFill>
                <a:latin typeface="Times New Roman" pitchFamily="18" charset="0"/>
                <a:cs typeface="Times New Roman" pitchFamily="18" charset="0"/>
              </a:rPr>
              <a:t>
</a:t>
            </a:r>
            <a:endParaRPr lang="sr-Latn-RS" sz="2400" dirty="0" smtClean="0">
              <a:solidFill>
                <a:srgbClr val="D11501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Negative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reactants of the acute phase of inflammation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prealbumin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albumin</a:t>
            </a:r>
            <a:r>
              <a:rPr lang="sr-Latn-R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tyroxine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binding globulin,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ferritin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42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133600"/>
            <a:ext cx="8534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Disorders of energy metabolism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75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447800"/>
            <a:ext cx="7943088" cy="4800600"/>
          </a:xfrm>
        </p:spPr>
        <p:txBody>
          <a:bodyPr>
            <a:normAutofit fontScale="92500" lnSpcReduction="20000"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energy from food (100%) + O2 + ADP + phosphorus = ATP (45%) + heat (55%) + CO2 + H2O </a:t>
            </a:r>
            <a:endParaRPr lang="en-GB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ATP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(45%) + H2O = useful energy (25%) + heat (20%) + ADP + phosphorus </a:t>
            </a:r>
            <a:endParaRPr lang="en-GB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GB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main energy coin in the human body is ATP and it is obtained by the process of oxidative phosphorylation in the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mitochondria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from the initial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100%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the energy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food, only one quarter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(25%) could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to be converted into useful forms of energy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Total energy needs of the organism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76400"/>
            <a:ext cx="7620000" cy="4953000"/>
          </a:xfrm>
        </p:spPr>
        <p:txBody>
          <a:bodyPr>
            <a:normAutofit fontScale="92500"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Basal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metabolism </a:t>
            </a:r>
            <a:r>
              <a:rPr lang="en-GB" sz="2400" dirty="0" smtClean="0">
                <a:latin typeface="Times New Roman"/>
                <a:cs typeface="Times New Roman"/>
              </a:rPr>
              <a:t>‒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means energy used to maintain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basic functions of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organism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the amount of energy that the body consumes in an awake state, during complete mental and physical peace, 12-14 hours after the last meal in a comfortable ambient temperature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17-30ºC)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value of basal metabolism is proportional to the surface of the body and is about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40kcal/m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/hour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GB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Everyday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needs</a:t>
            </a:r>
            <a:r>
              <a:rPr lang="en-GB" sz="2400" dirty="0">
                <a:latin typeface="Times New Roman"/>
                <a:cs typeface="Times New Roman"/>
              </a:rPr>
              <a:t> </a:t>
            </a:r>
            <a:r>
              <a:rPr lang="en-GB" sz="2400" dirty="0" smtClean="0">
                <a:latin typeface="Times New Roman"/>
                <a:cs typeface="Times New Roman"/>
              </a:rPr>
              <a:t>‒ for everyday activities (about 2000kcal)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Professional daily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needs</a:t>
            </a:r>
            <a:r>
              <a:rPr lang="en-GB" sz="2400" dirty="0">
                <a:latin typeface="Times New Roman"/>
                <a:cs typeface="Times New Roman"/>
              </a:rPr>
              <a:t> </a:t>
            </a:r>
            <a:r>
              <a:rPr lang="en-GB" sz="2400" dirty="0" smtClean="0">
                <a:latin typeface="Times New Roman"/>
                <a:cs typeface="Times New Roman"/>
              </a:rPr>
              <a:t>‒ depends on the profession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Specific dynamic effect of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food</a:t>
            </a:r>
            <a:r>
              <a:rPr lang="en-GB" sz="2400" b="1" dirty="0">
                <a:latin typeface="Times New Roman"/>
                <a:cs typeface="Times New Roman"/>
              </a:rPr>
              <a:t> </a:t>
            </a:r>
            <a:r>
              <a:rPr lang="en-GB" sz="2400" dirty="0" smtClean="0">
                <a:latin typeface="Times New Roman"/>
                <a:cs typeface="Times New Roman"/>
              </a:rPr>
              <a:t>‒ </a:t>
            </a:r>
            <a:r>
              <a:rPr lang="en-US" sz="2400" dirty="0">
                <a:latin typeface="Times New Roman"/>
                <a:cs typeface="Times New Roman"/>
              </a:rPr>
              <a:t>energy needed for digestion and absorption of food and averages 5-10% of total energy needs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53340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600" dirty="0">
                <a:effectLst/>
                <a:latin typeface="Times New Roman" pitchFamily="18" charset="0"/>
                <a:cs typeface="Times New Roman" pitchFamily="18" charset="0"/>
              </a:rPr>
              <a:t>Disorders of energy metabolism</a:t>
            </a: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676400"/>
            <a:ext cx="7498080" cy="4800600"/>
          </a:xfrm>
        </p:spPr>
        <p:txBody>
          <a:bodyPr>
            <a:normAutofit/>
          </a:bodyPr>
          <a:lstStyle/>
          <a:p>
            <a:pPr marL="596646" indent="-514350">
              <a:buClr>
                <a:schemeClr val="tx2">
                  <a:lumMod val="60000"/>
                  <a:lumOff val="40000"/>
                </a:schemeClr>
              </a:buClr>
              <a:buSzPct val="100000"/>
              <a:buAutoNum type="arabicPeriod"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Changes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in basal metabolism
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Energy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balance disorders with a negative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energy outcome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(starvation)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Energy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balance disorders with a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positive energy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outcome (obesity)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800" dirty="0"/>
          </a:p>
          <a:p>
            <a:pPr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en-GB" sz="3600" dirty="0" smtClean="0">
                <a:effectLst/>
                <a:latin typeface="Times New Roman" pitchFamily="18" charset="0"/>
                <a:cs typeface="Times New Roman" pitchFamily="18" charset="0"/>
              </a:rPr>
              <a:t>1. Changes </a:t>
            </a:r>
            <a:r>
              <a:rPr lang="en-GB" sz="3600" dirty="0">
                <a:effectLst/>
                <a:latin typeface="Times New Roman" pitchFamily="18" charset="0"/>
                <a:cs typeface="Times New Roman" pitchFamily="18" charset="0"/>
              </a:rPr>
              <a:t>in basal metabolism</a:t>
            </a:r>
            <a:br>
              <a:rPr lang="en-GB" sz="36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Changes in physiological conditions </a:t>
            </a:r>
            <a:r>
              <a:rPr lang="en-GB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
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increase in basal metabolism 
– decrease in basal metabolism 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GB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Changes in pathological conditions </a:t>
            </a:r>
            <a:r>
              <a:rPr lang="en-GB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
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increase in basal metabolism 
– decrease in basal metabolism 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600" dirty="0">
                <a:effectLst/>
                <a:latin typeface="Times New Roman" pitchFamily="18" charset="0"/>
                <a:cs typeface="Times New Roman" pitchFamily="18" charset="0"/>
              </a:rPr>
              <a:t>Changes in basal metabolism in physiological conditions 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4000" dirty="0">
                <a:latin typeface="Times New Roman" pitchFamily="18" charset="0"/>
                <a:cs typeface="Times New Roman" pitchFamily="18" charset="0"/>
              </a:rPr>
            </a:b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00200"/>
            <a:ext cx="7696200" cy="5181600"/>
          </a:xfrm>
        </p:spPr>
        <p:txBody>
          <a:bodyPr>
            <a:normAutofit fontScale="85000" lnSpcReduction="10000"/>
          </a:bodyPr>
          <a:lstStyle/>
          <a:p>
            <a:pPr marL="82296" indent="0">
              <a:buNone/>
            </a:pPr>
            <a:r>
              <a:rPr lang="en-GB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Increase in basal metabolism </a:t>
            </a:r>
            <a:endParaRPr lang="en-GB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after taking food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direct stimulating effect of amino acids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on</a:t>
            </a:r>
          </a:p>
          <a:p>
            <a:pPr marL="82296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metabolic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processes in cells, plus due to the dynamic effect of food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–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due to changing climatic conditions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activation of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sympathetic</a:t>
            </a:r>
          </a:p>
          <a:p>
            <a:pPr marL="82296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nervous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system in cold conditions and an increase in metabolism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–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in pregnancy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–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due to physical activity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–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due to the action of endocrine factors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growth hormone,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thyroid</a:t>
            </a:r>
          </a:p>
          <a:p>
            <a:pPr marL="82296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hormones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sex hormones,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catecholamines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) and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–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due to sympathetic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activation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en-GB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Decrease in basal metabolism </a:t>
            </a:r>
            <a:r>
              <a:rPr lang="en-GB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Vacation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
–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Dream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8100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en-GB" sz="2800" b="1" dirty="0">
                <a:effectLst/>
                <a:latin typeface="Times New Roman" pitchFamily="18" charset="0"/>
                <a:cs typeface="Times New Roman" pitchFamily="18" charset="0"/>
              </a:rPr>
              <a:t>Changes in basal metabolism in pathological conditions</a:t>
            </a:r>
            <a:r>
              <a:rPr lang="en-GB" sz="3600" dirty="0">
                <a:effectLst/>
                <a:latin typeface="Times New Roman" pitchFamily="18" charset="0"/>
                <a:cs typeface="Times New Roman" pitchFamily="18" charset="0"/>
              </a:rPr>
              <a:t>
</a:t>
            </a:r>
            <a:endParaRPr lang="en-US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00200"/>
            <a:ext cx="7467600" cy="4906963"/>
          </a:xfrm>
        </p:spPr>
        <p:txBody>
          <a:bodyPr>
            <a:normAutofit fontScale="92500" lnSpcReduction="20000"/>
          </a:bodyPr>
          <a:lstStyle/>
          <a:p>
            <a:pPr marL="82296" indent="0">
              <a:buNone/>
            </a:pPr>
            <a:r>
              <a:rPr lang="en-GB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Increase in basal metabolism (</a:t>
            </a:r>
            <a:r>
              <a:rPr lang="en-GB" sz="28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hypermetabolic</a:t>
            </a:r>
            <a:r>
              <a:rPr lang="en-GB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states)</a:t>
            </a:r>
            <a:endParaRPr lang="en-GB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hyperthyroidism 
– fever 
– the initial phase of hypothermia 
– diabetic ketoacidosis 
– heart failure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None/>
            </a:pPr>
            <a:r>
              <a:rPr lang="en-GB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Decrease in basal metabolism (</a:t>
            </a:r>
            <a:r>
              <a:rPr lang="en-GB" sz="28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hypometabolic</a:t>
            </a:r>
            <a:r>
              <a:rPr lang="en-GB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states)</a:t>
            </a:r>
            <a:r>
              <a:rPr lang="en-GB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– hypothyroidism 
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– starvation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– </a:t>
            </a:r>
            <a:r>
              <a:rPr lang="en-GB" sz="2400" dirty="0" err="1">
                <a:latin typeface="Times New Roman" pitchFamily="18" charset="0"/>
                <a:cs typeface="Times New Roman" pitchFamily="18" charset="0"/>
              </a:rPr>
              <a:t>hypocorticism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dirty="0"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dirty="0">
                <a:effectLst/>
                <a:latin typeface="Times New Roman" pitchFamily="18" charset="0"/>
                <a:cs typeface="Times New Roman" pitchFamily="18" charset="0"/>
              </a:rPr>
              <a:t>Energy balance disorders with a negative energy outcome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for the smooth development of the process of oxidative phosphorylation and ATP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synthesis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adequate supply of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oxygen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sufficient amount of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substrate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from which energy is drawn, and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correct functioning of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enzymes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involved in energy production are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required.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Tx/>
              <a:buChar char="-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function of any of the three mentioned components is impaired, an energy deficit occurs</a:t>
            </a:r>
          </a:p>
        </p:txBody>
      </p:sp>
    </p:spTree>
    <p:extLst>
      <p:ext uri="{BB962C8B-B14F-4D97-AF65-F5344CB8AC3E}">
        <p14:creationId xmlns:p14="http://schemas.microsoft.com/office/powerpoint/2010/main" val="130198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7696200" cy="1143000"/>
          </a:xfrm>
        </p:spPr>
        <p:txBody>
          <a:bodyPr>
            <a:normAutofit/>
          </a:bodyPr>
          <a:lstStyle/>
          <a:p>
            <a:pPr algn="ctr"/>
            <a:r>
              <a:rPr lang="en-GB" sz="3200" dirty="0"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dirty="0">
                <a:effectLst/>
                <a:latin typeface="Times New Roman" pitchFamily="18" charset="0"/>
                <a:cs typeface="Times New Roman" pitchFamily="18" charset="0"/>
              </a:rPr>
              <a:t>Energy balance disorders with a negative energy outcome </a:t>
            </a:r>
            <a:endParaRPr lang="en-US" sz="32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05000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GB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a) Hypoxic </a:t>
            </a:r>
            <a:r>
              <a:rPr lang="en-GB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energy deficit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GB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GB" sz="2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Enzymopathic</a:t>
            </a:r>
            <a:r>
              <a:rPr lang="en-GB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energy </a:t>
            </a:r>
            <a:r>
              <a:rPr lang="en-GB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deficit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GB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c) Substrate </a:t>
            </a:r>
            <a:r>
              <a:rPr lang="en-GB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energy deficit</a:t>
            </a:r>
            <a:endParaRPr lang="en-US" sz="26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Structure and function of proteins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These essential amino acids must be ingested through the diet.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If one of the essential amino acids is lacking in the diet, nitrogen excretion exceeds nitrogen intake, causing a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negative nitrogen balance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The rest of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amino acids can be synthesized by the liver and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are termed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nonessential amino acids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12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53340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en-GB" sz="3600" b="1" dirty="0" smtClean="0">
                <a:effectLst/>
                <a:latin typeface="Times New Roman" pitchFamily="18" charset="0"/>
                <a:cs typeface="Times New Roman" pitchFamily="18" charset="0"/>
              </a:rPr>
              <a:t>a) Hypoxic </a:t>
            </a:r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energy deficit</a:t>
            </a:r>
            <a:r>
              <a:rPr lang="en-GB" sz="36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6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  <a:buSzPct val="100000"/>
              <a:buFont typeface="Arial" pitchFamily="34" charset="0"/>
              <a:buChar char="•"/>
            </a:pPr>
            <a:r>
              <a:rPr lang="en-GB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Lack of oxygen in tissues</a:t>
            </a:r>
            <a:endParaRPr lang="sr-Cyrl-RS" sz="2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Tx/>
              <a:buNone/>
            </a:pP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Types of hypoxic energy deficit: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ClrTx/>
              <a:buFont typeface="Wingdings" pitchFamily="2" charset="2"/>
              <a:buChar char="ü"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hypoxemic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hypoxia</a:t>
            </a:r>
          </a:p>
          <a:p>
            <a:pPr marL="457200" indent="-457200">
              <a:buClrTx/>
              <a:buFont typeface="Wingdings" pitchFamily="2" charset="2"/>
              <a:buChar char="ü"/>
            </a:pP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hematopathic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hypoxia</a:t>
            </a:r>
          </a:p>
          <a:p>
            <a:pPr marL="457200" indent="-457200">
              <a:buClrTx/>
              <a:buFont typeface="Wingdings" pitchFamily="2" charset="2"/>
              <a:buChar char="ü"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cardiovascular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(circulatory) hypoxia</a:t>
            </a:r>
          </a:p>
          <a:p>
            <a:pPr marL="457200" indent="-457200">
              <a:buClrTx/>
              <a:buFont typeface="Wingdings" pitchFamily="2" charset="2"/>
              <a:buChar char="ü"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hypoxia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caused by disorders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of oxygen diffusion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in tissues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Hypoxemic hypoxia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098792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the central pathophysiological phenomenon in this type of hypoxia is a </a:t>
            </a:r>
            <a:r>
              <a:rPr lang="en-US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reduced partial pressure of oxygen in the arterial blood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which is normally 80 to 100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mmHg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It can be the consequence of:</a:t>
            </a: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Reduction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of partial pressure of oxygen in atmospheric air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</a:pP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Disorders of lung function (alveoli ventilation, gas diffusion, perfusion and ventilation-perfusion ratio)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</a:pP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Congenital heart defects with the right-left shunt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b="1" dirty="0" err="1">
                <a:effectLst/>
                <a:latin typeface="Times New Roman" pitchFamily="18" charset="0"/>
                <a:cs typeface="Times New Roman" pitchFamily="18" charset="0"/>
              </a:rPr>
              <a:t>Hematopathic</a:t>
            </a:r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 hypoxia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 err="1" smtClean="0">
                <a:latin typeface="Times New Roman" pitchFamily="18" charset="0"/>
                <a:cs typeface="Times New Roman" pitchFamily="18" charset="0"/>
              </a:rPr>
              <a:t>Anemia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 smtClean="0">
                <a:latin typeface="Times New Roman"/>
                <a:cs typeface="Times New Roman"/>
              </a:rPr>
              <a:t>‒ </a:t>
            </a:r>
            <a:r>
              <a:rPr lang="en-US" sz="2600" dirty="0">
                <a:latin typeface="Times New Roman"/>
                <a:cs typeface="Times New Roman"/>
              </a:rPr>
              <a:t>reduced concentration of hemoglobin in the blood, which results in </a:t>
            </a:r>
            <a:r>
              <a:rPr lang="en-US" sz="2600" dirty="0" smtClean="0">
                <a:latin typeface="Times New Roman"/>
                <a:cs typeface="Times New Roman"/>
              </a:rPr>
              <a:t>hypoxia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 err="1" smtClean="0">
                <a:latin typeface="Times New Roman" pitchFamily="18" charset="0"/>
                <a:cs typeface="Times New Roman" pitchFamily="18" charset="0"/>
              </a:rPr>
              <a:t>Hemoglobinopathies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(hereditary and acquired disorders in the function of </a:t>
            </a:r>
            <a:r>
              <a:rPr lang="en-GB" sz="2600" dirty="0" err="1">
                <a:latin typeface="Times New Roman" pitchFamily="18" charset="0"/>
                <a:cs typeface="Times New Roman" pitchFamily="18" charset="0"/>
              </a:rPr>
              <a:t>hemoglobin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) </a:t>
            </a: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en-GB" sz="26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example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: carbon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monoxide poisoning and the formation of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carboxyhemoglobin</a:t>
            </a: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carbon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monoxide has about 210 times greater binding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affinity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GB" sz="2400" dirty="0" err="1">
                <a:latin typeface="Times New Roman" pitchFamily="18" charset="0"/>
                <a:cs typeface="Times New Roman" pitchFamily="18" charset="0"/>
              </a:rPr>
              <a:t>hemoglobin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than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oxygen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consequence of poisoning is hypoxia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Cardiovascular hypoxia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Disorders of systemic circulation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(heart failure, shock, peripheral arterial circulation insufficiency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Local circulatory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disorders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GB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these disorders are characterized by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slowed blood flow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through the capillary bed, which allows more time for oxygen to move from the vascular bed to the peripheral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tissues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consequence of this process is hypoxia at the venous end of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capillary bed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Oxygen diffusion disorders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05400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en-GB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Disorders of factors involved in diffusion </a:t>
            </a: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control:</a:t>
            </a:r>
            <a:endParaRPr lang="en-GB" sz="2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</a:pP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oxygen 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concentration gradient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diffusion surface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it depends on the number of functional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blood vessels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per tissue volume unit, because in the case of tissue hypertrophy, there is no increase in the number of blood vessels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length 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of diffusion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path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the presence of edema increases the length of the diffusion path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diffusion 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path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characteristics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fibrosis of the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interstitium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affects the characteristics of the diffusion pathway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blood 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flow rate through the capillary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bed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in the case of a longer circulation time, the drop in oxygen pressure is greater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 smtClean="0">
                <a:effectLst/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GB" sz="3600" b="1" dirty="0" err="1" smtClean="0">
                <a:effectLst/>
                <a:latin typeface="Times New Roman" pitchFamily="18" charset="0"/>
                <a:cs typeface="Times New Roman" pitchFamily="18" charset="0"/>
              </a:rPr>
              <a:t>Enzymopathic</a:t>
            </a:r>
            <a:r>
              <a:rPr lang="en-GB" sz="36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energy deficits</a:t>
            </a: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Inadequate activity of enzyme systems involved in energy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metabolism</a:t>
            </a:r>
            <a:endParaRPr lang="en-GB" sz="2600" b="1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en-GB" sz="2600" b="1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They could be: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disorders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of the enzyme glycolysis
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mitochondrial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enzyme disorders
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enzyme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disorders due to cofactor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deficiency (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B complex vitamins,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magnesium)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b="1" dirty="0" smtClean="0">
                <a:effectLst/>
                <a:latin typeface="Times New Roman" pitchFamily="18" charset="0"/>
                <a:cs typeface="Times New Roman" pitchFamily="18" charset="0"/>
              </a:rPr>
              <a:t>c) Substrate </a:t>
            </a:r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energy deficits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Lack of substrates from which energy is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obtained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sr-Cyrl-RS" sz="2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starvation    </a:t>
            </a:r>
            <a:endParaRPr lang="en-GB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hypoglycemia</a:t>
            </a:r>
            <a:endParaRPr lang="en-GB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diabetes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mellitus    </a:t>
            </a:r>
          </a:p>
          <a:p>
            <a:pPr>
              <a:buClr>
                <a:schemeClr val="tx1"/>
              </a:buClr>
              <a:buFont typeface="Wingdings" pitchFamily="2" charset="2"/>
              <a:buChar char="ü"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hypophosphatemia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Starvation</a:t>
            </a:r>
            <a:endParaRPr lang="en-US" sz="3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174992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discrepancy between intake and needs for nutrients, resulting from a lack of energy and nutritional factors (proteins, fats, vitamins, </a:t>
            </a: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oligoelements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…) 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sz="3600" b="1" dirty="0" err="1" smtClean="0">
                <a:effectLst/>
                <a:latin typeface="Times New Roman" pitchFamily="18" charset="0"/>
                <a:cs typeface="Times New Roman" pitchFamily="18" charset="0"/>
              </a:rPr>
              <a:t>etiology</a:t>
            </a:r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b="1" dirty="0" smtClean="0">
                <a:effectLst/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starvation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46760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Malnutrition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pathological conditions in which nutrient intake is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disturbed (anorexia nervosa)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Malabsorption syndromes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: conditions accompanied by insufficient digestion of food (</a:t>
            </a:r>
            <a:r>
              <a:rPr lang="en-GB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maldigestion</a:t>
            </a:r>
            <a:r>
              <a:rPr lang="en-GB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due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a deficit of digestive enzymes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and/or inadequate absorption of nutrients (</a:t>
            </a:r>
            <a:r>
              <a:rPr lang="en-GB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malabsorption</a:t>
            </a:r>
            <a:r>
              <a:rPr lang="en-GB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due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the reduction of the absorptive surface of the intestine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Hypermetabolic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states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relative deficit, the usual amounts of nutrients are not sufficient to satisfy the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increased needs (pregnancy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puberty…)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Pathophysiological changes in starvation</a:t>
            </a:r>
            <a:endParaRPr lang="en-US" sz="3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Acute </a:t>
            </a:r>
            <a:r>
              <a:rPr lang="en-GB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starvation </a:t>
            </a:r>
            <a:r>
              <a:rPr lang="en-GB" sz="2600" dirty="0" smtClean="0">
                <a:latin typeface="Times New Roman"/>
                <a:cs typeface="Times New Roman"/>
              </a:rPr>
              <a:t>‒</a:t>
            </a:r>
            <a:r>
              <a:rPr lang="en-GB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sudden cessation of the intake of the necessary amounts of nutrients.      </a:t>
            </a: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Acute starvation can be:</a:t>
            </a:r>
          </a:p>
          <a:p>
            <a:pPr marL="82296" indent="0">
              <a:buNone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absolutely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(restriction of food and water intake),         </a:t>
            </a:r>
          </a:p>
          <a:p>
            <a:pPr marL="0" indent="0">
              <a:buNone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complete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(restriction of food intake)</a:t>
            </a: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en-GB" sz="2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Chronic </a:t>
            </a:r>
            <a:r>
              <a:rPr lang="en-GB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starvation </a:t>
            </a:r>
            <a:r>
              <a:rPr lang="en-GB" sz="2600" dirty="0">
                <a:latin typeface="Times New Roman"/>
                <a:cs typeface="Times New Roman"/>
              </a:rPr>
              <a:t>‒</a:t>
            </a:r>
            <a:r>
              <a:rPr lang="en-GB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gradual cessation of the intake of the necessary amounts of nutrients resulting in a decrease in overall metabolism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Essential and nonessential amino acids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0431253"/>
              </p:ext>
            </p:extLst>
          </p:nvPr>
        </p:nvGraphicFramePr>
        <p:xfrm>
          <a:off x="1435100" y="1447800"/>
          <a:ext cx="7499350" cy="519176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749675"/>
                <a:gridCol w="37496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Essential amino acids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Nonessential amino acids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Histidine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Alanine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Isoleucine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Arginine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Leucine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Asparagine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Lysine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Aspartic acid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Methionine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Cystine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Phenylalanine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Glutamic acid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Threonine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Glutamine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Tryptophane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Glycine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Valine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Hydroxyproline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Hydroxylysine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Proline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Serine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Tyrosine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86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45720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effectLst/>
                <a:latin typeface="Times New Roman" pitchFamily="18" charset="0"/>
                <a:cs typeface="Times New Roman" pitchFamily="18" charset="0"/>
              </a:rPr>
              <a:t>Redesigning metabolism in acute </a:t>
            </a:r>
            <a:r>
              <a:rPr lang="en-GB" sz="3200" b="1" dirty="0" smtClean="0">
                <a:effectLst/>
                <a:latin typeface="Times New Roman" pitchFamily="18" charset="0"/>
                <a:cs typeface="Times New Roman" pitchFamily="18" charset="0"/>
              </a:rPr>
              <a:t>starvation</a:t>
            </a: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00200"/>
            <a:ext cx="7696200" cy="4525963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Survival during acute complete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starvation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is made possible by the initiation of adaptation mechanisms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sr-Cyrl-RS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Consumption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of glycogen reserves (12-24 hours) 
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Rapid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protein catabolism phase (6-7 days) 
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Slow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protein catabolism phase
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Terminal phase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b="1" dirty="0">
                <a:effectLst/>
                <a:latin typeface="Times New Roman" pitchFamily="18" charset="0"/>
                <a:cs typeface="Times New Roman" pitchFamily="18" charset="0"/>
              </a:rPr>
              <a:t>Redesigning metabolism in acute starvation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790688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In the early hours of a starvation, glycogen serves as the primary energy source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Metabolism favors glucose homeostasis to support tissues dependent on glucose as a sole energy source, which include brain, nerves, red blood cells, and renal medulla.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During the initial stage of starvation, a fall in arterial blood glucose levels causes a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decrease in insulin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which is a major anabolic hormone.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As insulin levels fall,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levels of the </a:t>
            </a:r>
            <a:r>
              <a:rPr lang="en-US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counterregulatory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of catabolic hormones increase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86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b="1" dirty="0">
                <a:effectLst/>
                <a:latin typeface="Times New Roman" pitchFamily="18" charset="0"/>
                <a:cs typeface="Times New Roman" pitchFamily="18" charset="0"/>
              </a:rPr>
              <a:t>Redesigning metabolism in acute starvation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7790688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major catabolic hormone involved in the process is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glucagone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decrease in the insulin/glucagon ratio stimulates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glycogenolysis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and the release of hepatic glucose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(I stage)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process of </a:t>
            </a:r>
            <a:r>
              <a:rPr lang="en-US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glycogenolysis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is the major source of glucose for </a:t>
            </a:r>
            <a:r>
              <a:rPr lang="en-US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aproximately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24 hours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24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>
                <a:effectLst/>
                <a:latin typeface="Times New Roman" pitchFamily="18" charset="0"/>
                <a:cs typeface="Times New Roman" pitchFamily="18" charset="0"/>
              </a:rPr>
              <a:t>Redesigning metabolism in acute starvation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76400"/>
            <a:ext cx="7498080" cy="4800600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Gluconeogenesis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from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protein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serves as the major source of glucose after the initial stage of starvation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RS" sz="2400" b="1" dirty="0">
                <a:latin typeface="Times New Roman" pitchFamily="18" charset="0"/>
                <a:cs typeface="Times New Roman" pitchFamily="18" charset="0"/>
              </a:rPr>
              <a:t>II stage)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As the fast continues,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the decreased level of insulin allows lipolysis,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release and oxidation of free fatty acids, and synthesis of </a:t>
            </a:r>
            <a:r>
              <a:rPr 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ketons</a:t>
            </a:r>
            <a:r>
              <a:rPr lang="sr-Latn-RS" sz="2400" b="1" dirty="0">
                <a:latin typeface="Times New Roman" pitchFamily="18" charset="0"/>
                <a:cs typeface="Times New Roman" pitchFamily="18" charset="0"/>
              </a:rPr>
              <a:t> (III stage)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brain cannot use free fatty acids because fatty acids do not cross the blood-brain barrier.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Ketones and </a:t>
            </a:r>
            <a:r>
              <a:rPr lang="en-US" sz="24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ketoacids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released in fat oxidation, can cross the blood-brain barrier and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serve as alternative energy sources for the brain,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major consumer of glucose.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This process is known as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ketoadaptation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2213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b="1" dirty="0">
                <a:effectLst/>
                <a:latin typeface="Times New Roman" pitchFamily="18" charset="0"/>
                <a:cs typeface="Times New Roman" pitchFamily="18" charset="0"/>
              </a:rPr>
              <a:t>Redesigning metabolism in acute starvation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00200"/>
            <a:ext cx="7174992" cy="51054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Losses of skeletal lean body mass as well as from metabolically active tissue such as the gut and pancreas reduces caloric need and slows the rate of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exacerbation.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decrease in cardiac workload and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bradycardia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contribute to the overall decrease in basal metabolic rate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(IV stage)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31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ow: Down 6">
            <a:extLst>
              <a:ext uri="{FF2B5EF4-FFF2-40B4-BE49-F238E27FC236}">
                <a16:creationId xmlns="" xmlns:a16="http://schemas.microsoft.com/office/drawing/2014/main" id="{326C2DBB-DC93-EF4B-0270-2CFAED7845DB}"/>
              </a:ext>
            </a:extLst>
          </p:cNvPr>
          <p:cNvSpPr/>
          <p:nvPr/>
        </p:nvSpPr>
        <p:spPr>
          <a:xfrm>
            <a:off x="8539781" y="4918608"/>
            <a:ext cx="145057" cy="17541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Up 8">
            <a:extLst>
              <a:ext uri="{FF2B5EF4-FFF2-40B4-BE49-F238E27FC236}">
                <a16:creationId xmlns="" xmlns:a16="http://schemas.microsoft.com/office/drawing/2014/main" id="{490F4610-590E-D64A-6A99-0B74C3DAE769}"/>
              </a:ext>
            </a:extLst>
          </p:cNvPr>
          <p:cNvSpPr/>
          <p:nvPr/>
        </p:nvSpPr>
        <p:spPr>
          <a:xfrm>
            <a:off x="8530206" y="5362892"/>
            <a:ext cx="145057" cy="175418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Up 9">
            <a:extLst>
              <a:ext uri="{FF2B5EF4-FFF2-40B4-BE49-F238E27FC236}">
                <a16:creationId xmlns="" xmlns:a16="http://schemas.microsoft.com/office/drawing/2014/main" id="{99BD2C47-2862-031C-5D79-ADBEC67EBC1E}"/>
              </a:ext>
            </a:extLst>
          </p:cNvPr>
          <p:cNvSpPr/>
          <p:nvPr/>
        </p:nvSpPr>
        <p:spPr>
          <a:xfrm>
            <a:off x="8539782" y="5140750"/>
            <a:ext cx="145057" cy="175418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Up 10">
            <a:extLst>
              <a:ext uri="{FF2B5EF4-FFF2-40B4-BE49-F238E27FC236}">
                <a16:creationId xmlns="" xmlns:a16="http://schemas.microsoft.com/office/drawing/2014/main" id="{D3EE277E-3691-0577-7BCE-D440609ED6C2}"/>
              </a:ext>
            </a:extLst>
          </p:cNvPr>
          <p:cNvSpPr/>
          <p:nvPr/>
        </p:nvSpPr>
        <p:spPr>
          <a:xfrm>
            <a:off x="8539780" y="5585034"/>
            <a:ext cx="145057" cy="175418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Content Placeholder 5">
            <a:extLst>
              <a:ext uri="{FF2B5EF4-FFF2-40B4-BE49-F238E27FC236}">
                <a16:creationId xmlns="" xmlns:a16="http://schemas.microsoft.com/office/drawing/2014/main" id="{99B1BF5E-8831-16A5-323F-3ECDF37882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521" y="1066800"/>
            <a:ext cx="6792685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Eating disorders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498080" cy="4800600"/>
          </a:xfrm>
        </p:spPr>
        <p:txBody>
          <a:bodyPr/>
          <a:lstStyle/>
          <a:p>
            <a:pPr marL="82296" indent="0">
              <a:buNone/>
            </a:pPr>
            <a:r>
              <a:rPr lang="en-US"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Disorders in eating habits </a:t>
            </a:r>
            <a:r>
              <a:rPr lang="en-US" sz="2600" spc="-10" dirty="0">
                <a:solidFill>
                  <a:srgbClr val="292934"/>
                </a:solidFill>
                <a:latin typeface="Times New Roman"/>
                <a:cs typeface="Times New Roman"/>
              </a:rPr>
              <a:t>with </a:t>
            </a:r>
            <a:r>
              <a:rPr lang="en-US" sz="2600" dirty="0">
                <a:solidFill>
                  <a:srgbClr val="292934"/>
                </a:solidFill>
                <a:latin typeface="Times New Roman"/>
                <a:cs typeface="Times New Roman"/>
              </a:rPr>
              <a:t>self-evaluation </a:t>
            </a:r>
            <a:r>
              <a:rPr lang="en-US"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and </a:t>
            </a:r>
            <a:r>
              <a:rPr lang="en-US" sz="26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en-US"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occupation</a:t>
            </a:r>
            <a:r>
              <a:rPr lang="en-US" sz="2600" spc="-3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en-US"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with</a:t>
            </a:r>
            <a:r>
              <a:rPr lang="en-US" sz="26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en-US"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one's</a:t>
            </a:r>
            <a:r>
              <a:rPr lang="en-US" sz="2600" dirty="0">
                <a:solidFill>
                  <a:srgbClr val="292934"/>
                </a:solidFill>
                <a:latin typeface="Times New Roman"/>
                <a:cs typeface="Times New Roman"/>
              </a:rPr>
              <a:t> body</a:t>
            </a:r>
            <a:r>
              <a:rPr lang="en-US" sz="2600" spc="-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en-US" sz="2600" spc="-5" dirty="0">
                <a:solidFill>
                  <a:srgbClr val="292934"/>
                </a:solidFill>
                <a:latin typeface="Times New Roman"/>
                <a:cs typeface="Times New Roman"/>
              </a:rPr>
              <a:t>appearance</a:t>
            </a:r>
            <a:r>
              <a:rPr lang="en-US" sz="2600" spc="-10" dirty="0">
                <a:solidFill>
                  <a:srgbClr val="292934"/>
                </a:solidFill>
                <a:latin typeface="Times New Roman"/>
                <a:cs typeface="Times New Roman"/>
              </a:rPr>
              <a:t> and</a:t>
            </a:r>
            <a:r>
              <a:rPr lang="en-US" sz="2600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lang="en-US" sz="2600" dirty="0">
                <a:solidFill>
                  <a:srgbClr val="292934"/>
                </a:solidFill>
                <a:latin typeface="Times New Roman"/>
                <a:cs typeface="Times New Roman"/>
              </a:rPr>
              <a:t>weight </a:t>
            </a:r>
            <a:endParaRPr lang="en-US" sz="2600" dirty="0" smtClean="0">
              <a:solidFill>
                <a:srgbClr val="292934"/>
              </a:solidFill>
              <a:latin typeface="Times New Roman"/>
              <a:cs typeface="Times New Roman"/>
            </a:endParaRPr>
          </a:p>
          <a:p>
            <a:pPr>
              <a:buClrTx/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anorexia nervosa </a:t>
            </a:r>
            <a:endParaRPr lang="en-US" sz="2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bulimia nervosa</a:t>
            </a:r>
            <a:endParaRPr lang="en-US" sz="2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3276600"/>
            <a:ext cx="24288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b="1" dirty="0">
                <a:effectLst/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3600" b="1" dirty="0" err="1">
                <a:effectLst/>
                <a:latin typeface="Times New Roman" pitchFamily="18" charset="0"/>
                <a:cs typeface="Times New Roman" pitchFamily="18" charset="0"/>
              </a:rPr>
              <a:t>norexia</a:t>
            </a:r>
            <a:r>
              <a:rPr lang="en-US" sz="3600" b="1" dirty="0">
                <a:effectLst/>
                <a:latin typeface="Times New Roman" pitchFamily="18" charset="0"/>
                <a:cs typeface="Times New Roman" pitchFamily="18" charset="0"/>
              </a:rPr>
              <a:t> nervosa</a:t>
            </a:r>
            <a:endParaRPr lang="en-US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Psychosomatic disorder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It is commonly believed that dieting and societal pressures toward </a:t>
            </a:r>
            <a:r>
              <a:rPr lang="en-GB" sz="2600" dirty="0" err="1" smtClean="0">
                <a:latin typeface="Times New Roman" pitchFamily="18" charset="0"/>
                <a:cs typeface="Times New Roman" pitchFamily="18" charset="0"/>
              </a:rPr>
              <a:t>thiness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contribute to the development of this eating disorder and indeed anorexia nervosa can be considered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a diet that never ends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Restriction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of food intake for fear of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obesity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addition to refusing food,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anorexia is characterized by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taking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laxatives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, diuretics and excessive exercise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b="1" dirty="0" err="1">
                <a:effectLst/>
                <a:latin typeface="Times New Roman" pitchFamily="18" charset="0"/>
                <a:cs typeface="Times New Roman" pitchFamily="18" charset="0"/>
              </a:rPr>
              <a:t>Etiology</a:t>
            </a:r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 of anorexia
</a:t>
            </a:r>
            <a:endParaRPr lang="en-US" sz="40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Cyrl-RS" dirty="0"/>
              <a:t> </a:t>
            </a:r>
            <a:r>
              <a:rPr lang="en-GB" sz="2800" dirty="0">
                <a:latin typeface="Times New Roman" pitchFamily="18" charset="0"/>
                <a:cs typeface="Times New Roman" pitchFamily="18" charset="0"/>
              </a:rPr>
              <a:t>genetic factors 
psychological disorders 
negative sociological and cultural factors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Epidemiology of anorexia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It occurs between the ages of 12 and 25. 
0.3 - 0.5% of young women, about 1% of adolescents 
90-95% of women - socialization 
more common in Western culture 
More often in the world of fashion </a:t>
            </a:r>
          </a:p>
          <a:p>
            <a:pPr marL="0" indent="0">
              <a:buNone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    and ballet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2687637"/>
            <a:ext cx="2878014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Structure and function of proteins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49808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Recommended dietary allowance for protein is 0.8 g/kg ideal body weight for healthy adults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Protein requirements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increase during periods of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rapid growth and development such as infancy, pregnancy, and adolescence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The average intake of protein is 70-110g, or about 1.5 times the needed amount.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Protein must be consumed daily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because there is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no storage or reserve of protein in the body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04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b="1" dirty="0" smtClean="0">
                <a:effectLst/>
                <a:latin typeface="Times New Roman" pitchFamily="18" charset="0"/>
                <a:cs typeface="Times New Roman" pitchFamily="18" charset="0"/>
              </a:rPr>
              <a:t>Specific types of anorexia</a:t>
            </a:r>
            <a:r>
              <a:rPr lang="sr-Cyrl-RS" sz="36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31520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Restricting type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during the current episode of anorexia nervosa, the person has not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regulary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engaged in binge-eating or purging behavior (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self-induced vomiting or the misuse of laxative, diuretics)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Binge-eating/purging type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during the current episode of anorexia nervosa, the person has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regulary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engaged in binge-eating or purging behavior (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self-induced vomiting or the misuse of laxative, diuretics)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10600" cy="1143000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effectLst/>
                <a:latin typeface="Times New Roman" pitchFamily="18" charset="0"/>
                <a:cs typeface="Times New Roman" pitchFamily="18" charset="0"/>
              </a:rPr>
              <a:t>Diagnostic criteria for anorexia</a:t>
            </a: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295400"/>
            <a:ext cx="7315200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Refusal to maintain body weight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at or above the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minimumally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normal weight for age and height (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less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than 85% of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that expected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) 
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Extreme fear of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gaining weight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or become fat, even though underweight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Disturbance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in the way in which one‘s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body weight or shape is experienced 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Presence of amenorrhea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(absence of at least three consecutive menstrual cycles) 
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Obsessive dealing with food 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694385"/>
            <a:ext cx="19342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00" dirty="0">
                <a:latin typeface="Times New Roman"/>
                <a:cs typeface="Times New Roman"/>
              </a:rPr>
              <a:t>Аnorexia</a:t>
            </a:r>
            <a:endParaRPr sz="40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81000" y="1752600"/>
            <a:ext cx="8610600" cy="4711700"/>
            <a:chOff x="381000" y="1752600"/>
            <a:chExt cx="8610600" cy="47117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1000" y="1752600"/>
              <a:ext cx="5029200" cy="349707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95800" y="2819400"/>
              <a:ext cx="4495800" cy="3644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684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/>
            </a:r>
            <a:br>
              <a:rPr lang="en-US" dirty="0"/>
            </a:br>
            <a:r>
              <a:rPr lang="en-US" sz="4000" b="1" dirty="0">
                <a:effectLst/>
                <a:latin typeface="Times New Roman" pitchFamily="18" charset="0"/>
                <a:cs typeface="Times New Roman" pitchFamily="18" charset="0"/>
              </a:rPr>
              <a:t>Bulimia nervosa </a:t>
            </a:r>
            <a:endParaRPr lang="en-U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022592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Weight maintenance disorder characterized by preoccupation with body weight, increased interest in food and weight control through calorie restrictions combined with excessive food intake and purging (vomiting, laxatives and diuretics) </a:t>
            </a: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Bulimia nervosa – 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„ox hunger“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Epidemiology of bulimia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498080" cy="4800600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between 12 and 25 years old (average aged 18)
about 4% of young women (6-9% of students) 
90% of women 
more common in Western culture 
equal distribution in different social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classes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people of normal weight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Diagnostic criteria for bulimia</a:t>
            </a: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19200"/>
            <a:ext cx="7239000" cy="6019800"/>
          </a:xfrm>
        </p:spPr>
        <p:txBody>
          <a:bodyPr>
            <a:noAutofit/>
          </a:bodyPr>
          <a:lstStyle/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Recurrent episodes of binge eating. An episode of binge eating is characterized by both of the following: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buClr>
                <a:schemeClr val="tx2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sr-Latn-RS" sz="2200" b="1" dirty="0" smtClean="0">
                <a:latin typeface="Times New Roman" pitchFamily="18" charset="0"/>
                <a:cs typeface="Times New Roman" pitchFamily="18" charset="0"/>
              </a:rPr>
              <a:t>eating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, in a discrete period of time </a:t>
            </a:r>
            <a:r>
              <a:rPr lang="sr-Latn-RS" sz="2200" b="1" dirty="0" smtClean="0">
                <a:latin typeface="Times New Roman" pitchFamily="18" charset="0"/>
                <a:cs typeface="Times New Roman" pitchFamily="18" charset="0"/>
              </a:rPr>
              <a:t>an amount of food </a:t>
            </a:r>
            <a:r>
              <a:rPr lang="sr-Latn-RS" sz="2200" dirty="0" smtClean="0">
                <a:latin typeface="Times New Roman" pitchFamily="18" charset="0"/>
                <a:cs typeface="Times New Roman" pitchFamily="18" charset="0"/>
              </a:rPr>
              <a:t>that is </a:t>
            </a:r>
            <a:r>
              <a:rPr lang="sr-Latn-RS" sz="2200" b="1" dirty="0" smtClean="0">
                <a:latin typeface="Times New Roman" pitchFamily="18" charset="0"/>
                <a:cs typeface="Times New Roman" pitchFamily="18" charset="0"/>
              </a:rPr>
              <a:t>definitely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larger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than most people would eat during a similar period of time</a:t>
            </a:r>
          </a:p>
          <a:p>
            <a:pPr marL="596646" indent="-514350">
              <a:buClr>
                <a:schemeClr val="tx2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Recurrent inappropriate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compensatory behavior to prevent weight gain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such as self-induced vomiting, misuse of laxatives, diuretics, excessive exercise</a:t>
            </a:r>
          </a:p>
          <a:p>
            <a:pPr marL="596646" indent="-514350">
              <a:buClr>
                <a:schemeClr val="tx2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The binge eating and inappropriate compensatory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behaviours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both occur, on average,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at least twice a week for 3 months</a:t>
            </a:r>
          </a:p>
          <a:p>
            <a:pPr marL="596646" indent="-514350">
              <a:buClr>
                <a:schemeClr val="tx2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Self-evaluation is unduly influenced by the body shape and weight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04800"/>
            <a:ext cx="69342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92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/>
            </a:r>
            <a:br>
              <a:rPr lang="en-US" dirty="0"/>
            </a:br>
            <a:r>
              <a:rPr lang="en-US" sz="4000" b="1" dirty="0">
                <a:effectLst/>
                <a:latin typeface="Times New Roman" pitchFamily="18" charset="0"/>
                <a:cs typeface="Times New Roman" pitchFamily="18" charset="0"/>
              </a:rPr>
              <a:t>Anorexia ≠ Bulimia</a:t>
            </a:r>
            <a:r>
              <a:rPr lang="en-US" dirty="0"/>
              <a:t>
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599" y="1676400"/>
            <a:ext cx="7318717" cy="4525963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People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with anorexia are successful in losing weight and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they are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very proud of their diet and their ability to control it. 
People with bulimia are ashamed of the problem itself and lack of control 
Overlap often occurs: many people with bulimia have a history of the existence of anorexia  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207885"/>
            <a:ext cx="45847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400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914400"/>
            <a:ext cx="7391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100" b="1" dirty="0" smtClean="0">
                <a:effectLst/>
                <a:latin typeface="Times New Roman" pitchFamily="18" charset="0"/>
                <a:cs typeface="Times New Roman" pitchFamily="18" charset="0"/>
              </a:rPr>
              <a:t>3. Disturbances </a:t>
            </a:r>
            <a:r>
              <a:rPr lang="en-GB" sz="3100" b="1" dirty="0">
                <a:effectLst/>
                <a:latin typeface="Times New Roman" pitchFamily="18" charset="0"/>
                <a:cs typeface="Times New Roman" pitchFamily="18" charset="0"/>
              </a:rPr>
              <a:t>of energy balance with a positive energy </a:t>
            </a:r>
            <a:r>
              <a:rPr lang="en-GB" sz="3100" b="1" dirty="0" smtClean="0">
                <a:effectLst/>
                <a:latin typeface="Times New Roman" pitchFamily="18" charset="0"/>
                <a:cs typeface="Times New Roman" pitchFamily="18" charset="0"/>
              </a:rPr>
              <a:t>outcome</a:t>
            </a:r>
            <a:r>
              <a:rPr lang="en-GB" sz="3100" b="1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100" b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b="1" dirty="0">
                <a:effectLst/>
                <a:latin typeface="Times New Roman" pitchFamily="18" charset="0"/>
                <a:cs typeface="Times New Roman" pitchFamily="18" charset="0"/>
              </a:rPr>
              <a:t>Digestion, absorption and metabolism of proteins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00200"/>
            <a:ext cx="7498080" cy="5562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rotein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digestion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begins in the stomach where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pepsinogen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is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secreted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by the main cells of the gastric mucosa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ydrochloric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acid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activates pepsinogen into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pepsin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which breaks the peptide bonds between phenylalanine and the rest of the polypeptide chain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Digestion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then continues in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small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intestine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under the influence of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pancreatic enzymes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These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enzymes are secreted in an inactive form. 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46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5334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GB" sz="3600" dirty="0" smtClean="0">
                <a:effectLst/>
                <a:latin typeface="Times New Roman" pitchFamily="18" charset="0"/>
                <a:cs typeface="Times New Roman" pitchFamily="18" charset="0"/>
              </a:rPr>
              <a:t>Obesity: </a:t>
            </a:r>
            <a:r>
              <a:rPr lang="en-GB" sz="3600" dirty="0">
                <a:effectLst/>
                <a:latin typeface="Times New Roman" pitchFamily="18" charset="0"/>
                <a:cs typeface="Times New Roman" pitchFamily="18" charset="0"/>
              </a:rPr>
              <a:t>an aesthetic or a health problem?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47800" y="1676400"/>
            <a:ext cx="70104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251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Obesity</a:t>
            </a:r>
            <a:endParaRPr lang="en-US" sz="40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7543800" cy="4525963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A positive energy balance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that occurs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food intake exceeds the body's energy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needs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is why the body tries to deposit excess energy. </a:t>
            </a: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GB" sz="24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GB" sz="2400" i="1" dirty="0" smtClean="0">
                <a:latin typeface="Times New Roman" pitchFamily="18" charset="0"/>
                <a:cs typeface="Times New Roman" pitchFamily="18" charset="0"/>
              </a:rPr>
              <a:t>Why </a:t>
            </a:r>
            <a:r>
              <a:rPr lang="en-GB" sz="2400" i="1" dirty="0">
                <a:latin typeface="Times New Roman" pitchFamily="18" charset="0"/>
                <a:cs typeface="Times New Roman" pitchFamily="18" charset="0"/>
              </a:rPr>
              <a:t>is excess energy deposited in the form of </a:t>
            </a:r>
            <a:r>
              <a:rPr lang="en-GB" sz="2400" i="1" dirty="0" smtClean="0">
                <a:latin typeface="Times New Roman" pitchFamily="18" charset="0"/>
                <a:cs typeface="Times New Roman" pitchFamily="18" charset="0"/>
              </a:rPr>
              <a:t>fat? </a:t>
            </a:r>
            <a:endParaRPr lang="en-U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b="1" dirty="0">
                <a:effectLst/>
                <a:latin typeface="Times New Roman" pitchFamily="18" charset="0"/>
                <a:cs typeface="Times New Roman" pitchFamily="18" charset="0"/>
              </a:rPr>
              <a:t>Obesity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022592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From a chemical and physical point of view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fats are </a:t>
            </a:r>
            <a:r>
              <a:rPr lang="en-GB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most </a:t>
            </a:r>
            <a:r>
              <a:rPr lang="en-GB" sz="26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favorable</a:t>
            </a:r>
            <a:r>
              <a:rPr lang="en-GB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form of energy deposit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fats release the most energy per unit mass    </a:t>
            </a: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 (fats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1g = 9.0 Kcal; CH 1g = 4.0 Kcal;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proteins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  1g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= 4.0 Kcal) </a:t>
            </a: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Fats are easy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to store 
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Easy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to mobilize </a:t>
            </a:r>
            <a:endParaRPr lang="en-US" sz="2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10000"/>
            <a:ext cx="384651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Obesity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143000"/>
            <a:ext cx="7772400" cy="5334000"/>
          </a:xfrm>
        </p:spPr>
        <p:txBody>
          <a:bodyPr>
            <a:normAutofit fontScale="77500" lnSpcReduction="20000"/>
          </a:bodyPr>
          <a:lstStyle/>
          <a:p>
            <a:endParaRPr lang="en-US" dirty="0"/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Pathological substrate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of obesity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represents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an increase in adipose tissue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and thus a  percentage of adipose tissue in total body weight.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increase in adipose tissue mass may be: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Hypertrophic</a:t>
            </a:r>
            <a:r>
              <a:rPr lang="en-US" sz="2800" dirty="0">
                <a:latin typeface="Times New Roman"/>
                <a:cs typeface="Times New Roman"/>
              </a:rPr>
              <a:t> ‒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an increase in the size of adipocyte</a:t>
            </a:r>
            <a:r>
              <a:rPr lang="en-US" sz="2800" dirty="0" smtClean="0">
                <a:latin typeface="Times New Roman"/>
                <a:cs typeface="Times New Roman"/>
              </a:rPr>
              <a:t>. This increased size is present in all obesity and 80% to 90% of adult-onset obesity is hypertrophic.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Hyperplastic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cs typeface="Times New Roman"/>
              </a:rPr>
              <a:t>‒ 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an increase in the number of </a:t>
            </a:r>
            <a:r>
              <a:rPr lang="en-US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adypocites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cs typeface="Times New Roman"/>
              </a:rPr>
              <a:t>present. It develops during peak periods of cell multiplication</a:t>
            </a:r>
            <a:r>
              <a:rPr lang="sr-Latn-RS" sz="2800" dirty="0" smtClean="0">
                <a:latin typeface="Times New Roman"/>
                <a:cs typeface="Times New Roman"/>
              </a:rPr>
              <a:t>; early childhood, adolescence, and pregnancy.</a:t>
            </a:r>
            <a:endParaRPr lang="en-US" sz="2800" dirty="0" smtClean="0">
              <a:latin typeface="Times New Roman"/>
              <a:cs typeface="Times New Roman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Mixed.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Parameters for assessing obesity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7543800" cy="48768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Comparison with standard body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weight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82296" indent="0">
              <a:buNone/>
            </a:pPr>
            <a:r>
              <a:rPr lang="sr-Latn-R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6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marL="82296" indent="0">
              <a:buNone/>
            </a:pPr>
            <a:r>
              <a:rPr lang="sr-Latn-R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6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SBW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Latn-RS" sz="2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x (</a:t>
            </a: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BH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- 100) </a:t>
            </a:r>
          </a:p>
          <a:p>
            <a:pPr>
              <a:buNone/>
            </a:pP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SBW </a:t>
            </a:r>
            <a:r>
              <a:rPr lang="en-GB" sz="2600" dirty="0" smtClean="0">
                <a:latin typeface="Times New Roman"/>
                <a:cs typeface="Times New Roman"/>
              </a:rPr>
              <a:t>‒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standard body weight, BH </a:t>
            </a:r>
            <a:r>
              <a:rPr lang="en-GB" sz="2600" dirty="0" smtClean="0">
                <a:latin typeface="Times New Roman"/>
                <a:cs typeface="Times New Roman"/>
              </a:rPr>
              <a:t>‒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body height in cm 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 algn="ctr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Obesity </a:t>
            </a:r>
            <a:r>
              <a:rPr lang="en-GB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is an increase in current body mass compared to standard body mass by more than 20%. </a:t>
            </a:r>
            <a:endParaRPr lang="en-US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Parameters for assessing obesity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7543800" cy="4525963"/>
          </a:xfrm>
        </p:spPr>
        <p:txBody>
          <a:bodyPr/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>
                <a:latin typeface="Times New Roman" pitchFamily="18" charset="0"/>
                <a:cs typeface="Times New Roman" pitchFamily="18" charset="0"/>
              </a:rPr>
              <a:t>Body Mass </a:t>
            </a: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Index</a:t>
            </a:r>
            <a:endParaRPr lang="sr-Latn-RS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BMI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= BW/BH</a:t>
            </a:r>
            <a:r>
              <a:rPr lang="en-GB" sz="26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 
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(BW – body weight in kilograms, BH – body height in m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endParaRPr lang="sr-Cyrl-RS" b="1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05200"/>
            <a:ext cx="7883012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Parameters for assessing obesity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714488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Waist to hip ratio, WHR</a:t>
            </a:r>
            <a:endParaRPr lang="sr-Latn-RS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Men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 ˂ 1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Women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 ˂ 0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b="1" dirty="0" smtClean="0">
                <a:latin typeface="Times New Roman" pitchFamily="18" charset="0"/>
                <a:cs typeface="Times New Roman" pitchFamily="18" charset="0"/>
              </a:rPr>
              <a:t>Waist circumference </a:t>
            </a:r>
          </a:p>
          <a:p>
            <a:pPr marL="0" indent="0">
              <a:buNone/>
            </a:pP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Men ≤ 94 cm 
</a:t>
            </a:r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Women ≤ 80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cm 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84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en-GB" sz="2800" b="1" dirty="0">
                <a:effectLst/>
                <a:latin typeface="Times New Roman" pitchFamily="18" charset="0"/>
                <a:cs typeface="Times New Roman" pitchFamily="18" charset="0"/>
              </a:rPr>
              <a:t>Division of obesity by the distribution of adipose tissue</a:t>
            </a: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600" dirty="0">
                <a:latin typeface="Times New Roman" pitchFamily="18" charset="0"/>
                <a:cs typeface="Times New Roman" pitchFamily="18" charset="0"/>
              </a:rPr>
              <a:t>Android type (abdominal, central) 
Gynoid type (gluteal, peripheral) </a:t>
            </a:r>
            <a:endParaRPr lang="en-US" sz="26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62986D6-BF6E-436B-A272-73DA87095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124200"/>
            <a:ext cx="6324600" cy="3356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>
                <a:effectLst/>
                <a:latin typeface="Times New Roman" pitchFamily="18" charset="0"/>
                <a:cs typeface="Times New Roman" pitchFamily="18" charset="0"/>
              </a:rPr>
              <a:t>Pathophysiology of obesity</a:t>
            </a:r>
            <a:r>
              <a:rPr lang="en-GB" sz="4000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7866888" cy="4800600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en-GB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Imbalance between energy intake and consumption
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appetite control is regulated by the hypothalamus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lateral hypothalamus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hunger center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chronically active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), initiates food consumption after receiving stimuli, such as hypoglycemia.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sr-Latn-R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ventromedial hypothalamus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satiety center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monitors rising nutrient levels and signals the termination of hunger</a:t>
            </a: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endParaRPr lang="sr-Latn-R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09600"/>
            <a:ext cx="80772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9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1791</TotalTime>
  <Words>3463</Words>
  <Application>Microsoft Office PowerPoint</Application>
  <PresentationFormat>On-screen Show (4:3)</PresentationFormat>
  <Paragraphs>500</Paragraphs>
  <Slides>106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106</vt:i4>
      </vt:variant>
    </vt:vector>
  </HeadingPairs>
  <TitlesOfParts>
    <vt:vector size="107" baseType="lpstr">
      <vt:lpstr>Solstice</vt:lpstr>
      <vt:lpstr> Disorders of protein metabolism and disorders of energy balance  
Department of Pathophysiology   Faculty of Medical sciences   University of Kragujevac </vt:lpstr>
      <vt:lpstr>Lecture content</vt:lpstr>
      <vt:lpstr>Structure and function of proteins
</vt:lpstr>
      <vt:lpstr>PowerPoint Presentation</vt:lpstr>
      <vt:lpstr>Structure and function of proteins
</vt:lpstr>
      <vt:lpstr>Structure and function of proteins</vt:lpstr>
      <vt:lpstr>Essential and nonessential amino acids</vt:lpstr>
      <vt:lpstr>Structure and function of proteins</vt:lpstr>
      <vt:lpstr>Digestion, absorption and metabolism of proteins</vt:lpstr>
      <vt:lpstr>Digestion, absorption and metabolism of proteins</vt:lpstr>
      <vt:lpstr>Digestion, absorption and metabolism of proteins</vt:lpstr>
      <vt:lpstr>Deamination and transamination</vt:lpstr>
      <vt:lpstr>Digestion, absorption and metabolism of proteins</vt:lpstr>
      <vt:lpstr>PowerPoint Presentation</vt:lpstr>
      <vt:lpstr>The functions of protein</vt:lpstr>
      <vt:lpstr>Nitrogen balance</vt:lpstr>
      <vt:lpstr>PowerPoint Presentation</vt:lpstr>
      <vt:lpstr>Nitrogen balance-example</vt:lpstr>
      <vt:lpstr>Disorders of protein metabolism</vt:lpstr>
      <vt:lpstr>Non-selective disorders of amino acid  metabolism</vt:lpstr>
      <vt:lpstr>Selective disorders of aminoacid metabolism</vt:lpstr>
      <vt:lpstr>Selective amino acid disorders
</vt:lpstr>
      <vt:lpstr>Phenylketonuria</vt:lpstr>
      <vt:lpstr>PowerPoint Presentation</vt:lpstr>
      <vt:lpstr>PowerPoint Presentation</vt:lpstr>
      <vt:lpstr>Phenylketonuria</vt:lpstr>
      <vt:lpstr>PowerPoint Presentation</vt:lpstr>
      <vt:lpstr>Alkaptonuria</vt:lpstr>
      <vt:lpstr>PowerPoint Presentation</vt:lpstr>
      <vt:lpstr>PowerPoint Presentation</vt:lpstr>
      <vt:lpstr>Melanuria</vt:lpstr>
      <vt:lpstr>Homocystinuria</vt:lpstr>
      <vt:lpstr>PowerPoint Presentation</vt:lpstr>
      <vt:lpstr>PowerPoint Presentation</vt:lpstr>
      <vt:lpstr>PowerPoint Presentation</vt:lpstr>
      <vt:lpstr>PowerPoint Presentation</vt:lpstr>
      <vt:lpstr>Disorders of plasma protein metabolism
</vt:lpstr>
      <vt:lpstr>Disorders of plasma protein metabolism</vt:lpstr>
      <vt:lpstr>Plasma protein electrophoresis</vt:lpstr>
      <vt:lpstr>Percentage involvement, concentration and biological role  of plasma proteins</vt:lpstr>
      <vt:lpstr>Plasma protein disorders
</vt:lpstr>
      <vt:lpstr>Hyperproteinemia</vt:lpstr>
      <vt:lpstr>Hypoproteinemia</vt:lpstr>
      <vt:lpstr>Dysproteinemia</vt:lpstr>
      <vt:lpstr>Paraproteinemias</vt:lpstr>
      <vt:lpstr>Paraproteinemias</vt:lpstr>
      <vt:lpstr>Monoclonal gammopathy</vt:lpstr>
      <vt:lpstr>Polyclonal gammopathy</vt:lpstr>
      <vt:lpstr>Selective changes in certain plasma proteins
</vt:lpstr>
      <vt:lpstr>Selective changes in certain plasma proteins
</vt:lpstr>
      <vt:lpstr>Disorders of energy metabolism
</vt:lpstr>
      <vt:lpstr>PowerPoint Presentation</vt:lpstr>
      <vt:lpstr>Total energy needs of the organism</vt:lpstr>
      <vt:lpstr>Disorders of energy metabolism
</vt:lpstr>
      <vt:lpstr>1. Changes in basal metabolism 
</vt:lpstr>
      <vt:lpstr>Changes in basal metabolism in physiological conditions  
</vt:lpstr>
      <vt:lpstr>Changes in basal metabolism in pathological conditions
</vt:lpstr>
      <vt:lpstr>2. Energy balance disorders with a negative energy outcome </vt:lpstr>
      <vt:lpstr>2. Energy balance disorders with a negative energy outcome </vt:lpstr>
      <vt:lpstr>a) Hypoxic energy deficit 
</vt:lpstr>
      <vt:lpstr>Hypoxemic hypoxia
</vt:lpstr>
      <vt:lpstr>Hematopathic hypoxia
</vt:lpstr>
      <vt:lpstr>Cardiovascular hypoxia
</vt:lpstr>
      <vt:lpstr>Oxygen diffusion disorders
</vt:lpstr>
      <vt:lpstr>b) Enzymopathic energy deficits
</vt:lpstr>
      <vt:lpstr>c) Substrate energy deficits
</vt:lpstr>
      <vt:lpstr>Starvation</vt:lpstr>
      <vt:lpstr>The etiology of starvation
</vt:lpstr>
      <vt:lpstr>Pathophysiological changes in starvation</vt:lpstr>
      <vt:lpstr>Redesigning metabolism in acute starvation
</vt:lpstr>
      <vt:lpstr>Redesigning metabolism in acute starvation</vt:lpstr>
      <vt:lpstr>Redesigning metabolism in acute starvation</vt:lpstr>
      <vt:lpstr>Redesigning metabolism in acute starvation</vt:lpstr>
      <vt:lpstr>Redesigning metabolism in acute starvation</vt:lpstr>
      <vt:lpstr>PowerPoint Presentation</vt:lpstr>
      <vt:lpstr>Eating disorders
</vt:lpstr>
      <vt:lpstr>Аnorexia nervosa</vt:lpstr>
      <vt:lpstr>Etiology of anorexia
</vt:lpstr>
      <vt:lpstr>Epidemiology of anorexia
</vt:lpstr>
      <vt:lpstr>Specific types of anorexia </vt:lpstr>
      <vt:lpstr>Diagnostic criteria for anorexia
</vt:lpstr>
      <vt:lpstr>Аnorexia</vt:lpstr>
      <vt:lpstr> Bulimia nervosa </vt:lpstr>
      <vt:lpstr>Epidemiology of bulimia
</vt:lpstr>
      <vt:lpstr>Diagnostic criteria for bulimia
</vt:lpstr>
      <vt:lpstr>PowerPoint Presentation</vt:lpstr>
      <vt:lpstr> Anorexia ≠ Bulimia
</vt:lpstr>
      <vt:lpstr>PowerPoint Presentation</vt:lpstr>
      <vt:lpstr>3. Disturbances of energy balance with a positive energy outcome 
</vt:lpstr>
      <vt:lpstr>Obesity: an aesthetic or a health problem?
</vt:lpstr>
      <vt:lpstr>Obesity</vt:lpstr>
      <vt:lpstr>Obesity
</vt:lpstr>
      <vt:lpstr>Obesity</vt:lpstr>
      <vt:lpstr>Parameters for assessing obesity
</vt:lpstr>
      <vt:lpstr>Parameters for assessing obesity
</vt:lpstr>
      <vt:lpstr>Parameters for assessing obesity
</vt:lpstr>
      <vt:lpstr>Division of obesity by the distribution of adipose tissue
</vt:lpstr>
      <vt:lpstr>Pathophysiology of obesity
</vt:lpstr>
      <vt:lpstr>PowerPoint Presentation</vt:lpstr>
      <vt:lpstr>Pathophysiology of obesity</vt:lpstr>
      <vt:lpstr>Leptin</vt:lpstr>
      <vt:lpstr>Primary obesity-is usually related to leptin</vt:lpstr>
      <vt:lpstr>Secondary obesity</vt:lpstr>
      <vt:lpstr>PowerPoint Presentation</vt:lpstr>
      <vt:lpstr>Effects of 10% overweight reduction
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Поремећаји енергетског метаболизма. Поремећаји исхране</dc:title>
  <dc:creator>User</dc:creator>
  <cp:lastModifiedBy>User</cp:lastModifiedBy>
  <cp:revision>142</cp:revision>
  <dcterms:created xsi:type="dcterms:W3CDTF">2016-11-17T23:08:58Z</dcterms:created>
  <dcterms:modified xsi:type="dcterms:W3CDTF">2024-01-14T14:44:36Z</dcterms:modified>
</cp:coreProperties>
</file>